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B Garamon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regular.fntdata"/><Relationship Id="rId25" Type="http://schemas.openxmlformats.org/officeDocument/2006/relationships/slide" Target="slides/slide20.xml"/><Relationship Id="rId28" Type="http://schemas.openxmlformats.org/officeDocument/2006/relationships/font" Target="fonts/EBGaramond-italic.fntdata"/><Relationship Id="rId27" Type="http://schemas.openxmlformats.org/officeDocument/2006/relationships/font" Target="fonts/EBGaramo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5ff280f6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5ff280f6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5ff280f6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5ff280f6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6352bd1b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6352bd1b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352bd1b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352bd1b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6352bd1b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6352bd1b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6352bd1b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6352bd1b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352bd1b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352bd1b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6352bd1b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6352bd1b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5ff280f6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5ff280f6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5ff280f6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5ff280f6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51419fe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51419fe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5ff280f6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5ff280f6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6352bd1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6352bd1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6352bd1b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6352bd1b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4fcad4e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4fcad4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5ff280f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5ff280f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5ff280f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5ff280f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5ff280f6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5ff280f6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5ff280f6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5ff280f6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jpg"/><Relationship Id="rId9" Type="http://schemas.openxmlformats.org/officeDocument/2006/relationships/image" Target="../media/image1.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5.jpg"/><Relationship Id="rId8"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rot="-2523163">
            <a:off x="6953643" y="-936443"/>
            <a:ext cx="2009215" cy="184398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4088850" y="-63450"/>
            <a:ext cx="5232900" cy="5207100"/>
          </a:xfrm>
          <a:prstGeom prst="parallelogram">
            <a:avLst>
              <a:gd fmla="val 78890" name="adj"/>
            </a:avLst>
          </a:prstGeom>
          <a:noFill/>
          <a:ln>
            <a:noFill/>
          </a:ln>
        </p:spPr>
      </p:pic>
      <p:pic>
        <p:nvPicPr>
          <p:cNvPr id="56" name="Google Shape;56;p13"/>
          <p:cNvPicPr preferRelativeResize="0"/>
          <p:nvPr/>
        </p:nvPicPr>
        <p:blipFill rotWithShape="1">
          <a:blip r:embed="rId4">
            <a:alphaModFix/>
          </a:blip>
          <a:srcRect b="802" l="0" r="51245" t="5870"/>
          <a:stretch/>
        </p:blipFill>
        <p:spPr>
          <a:xfrm flipH="1">
            <a:off x="5359800" y="343800"/>
            <a:ext cx="3784200" cy="4799700"/>
          </a:xfrm>
          <a:prstGeom prst="rtTriangle">
            <a:avLst/>
          </a:prstGeom>
          <a:noFill/>
          <a:ln>
            <a:noFill/>
          </a:ln>
        </p:spPr>
      </p:pic>
      <p:sp>
        <p:nvSpPr>
          <p:cNvPr id="57" name="Google Shape;57;p13"/>
          <p:cNvSpPr txBox="1"/>
          <p:nvPr/>
        </p:nvSpPr>
        <p:spPr>
          <a:xfrm>
            <a:off x="434475" y="1749600"/>
            <a:ext cx="4674900" cy="116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900">
                <a:solidFill>
                  <a:srgbClr val="073763"/>
                </a:solidFill>
              </a:rPr>
              <a:t>University of Hong Kong: Team Null Pointers</a:t>
            </a:r>
            <a:endParaRPr b="1" sz="2900">
              <a:solidFill>
                <a:srgbClr val="073763"/>
              </a:solidFill>
            </a:endParaRPr>
          </a:p>
        </p:txBody>
      </p:sp>
      <p:sp>
        <p:nvSpPr>
          <p:cNvPr id="58" name="Google Shape;58;p13"/>
          <p:cNvSpPr txBox="1"/>
          <p:nvPr/>
        </p:nvSpPr>
        <p:spPr>
          <a:xfrm>
            <a:off x="54375" y="2785100"/>
            <a:ext cx="61179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3D85C6"/>
                </a:solidFill>
              </a:rPr>
              <a:t>Sixth Sense:</a:t>
            </a:r>
            <a:r>
              <a:rPr b="1" lang="en" sz="1800">
                <a:solidFill>
                  <a:srgbClr val="666666"/>
                </a:solidFill>
              </a:rPr>
              <a:t> </a:t>
            </a:r>
            <a:r>
              <a:rPr lang="en" sz="1800">
                <a:solidFill>
                  <a:srgbClr val="666666"/>
                </a:solidFill>
              </a:rPr>
              <a:t>Interpretative Stock Prediction System</a:t>
            </a:r>
            <a:endParaRPr sz="1800">
              <a:solidFill>
                <a:srgbClr val="666666"/>
              </a:solidFill>
            </a:endParaRPr>
          </a:p>
          <a:p>
            <a:pPr indent="0" lvl="0" marL="0" rtl="0" algn="l">
              <a:spcBef>
                <a:spcPts val="0"/>
              </a:spcBef>
              <a:spcAft>
                <a:spcPts val="0"/>
              </a:spcAft>
              <a:buNone/>
            </a:pPr>
            <a:r>
              <a:t/>
            </a:r>
            <a:endParaRPr>
              <a:solidFill>
                <a:srgbClr val="666666"/>
              </a:solidFill>
              <a:latin typeface="EB Garamond"/>
              <a:ea typeface="EB Garamond"/>
              <a:cs typeface="EB Garamond"/>
              <a:sym typeface="EB Garamond"/>
            </a:endParaRPr>
          </a:p>
        </p:txBody>
      </p:sp>
      <p:sp>
        <p:nvSpPr>
          <p:cNvPr id="59" name="Google Shape;59;p13"/>
          <p:cNvSpPr/>
          <p:nvPr/>
        </p:nvSpPr>
        <p:spPr>
          <a:xfrm rot="5400000">
            <a:off x="19775" y="-19800"/>
            <a:ext cx="1749600" cy="1789200"/>
          </a:xfrm>
          <a:prstGeom prst="rtTriangl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5578625" y="649200"/>
            <a:ext cx="4524000" cy="4494300"/>
          </a:xfrm>
          <a:prstGeom prst="parallelogram">
            <a:avLst>
              <a:gd fmla="val 79256" name="adj"/>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Stocks: Features</a:t>
            </a:r>
            <a:endParaRPr b="1" sz="2800">
              <a:solidFill>
                <a:srgbClr val="073763"/>
              </a:solidFill>
            </a:endParaRPr>
          </a:p>
        </p:txBody>
      </p:sp>
      <p:sp>
        <p:nvSpPr>
          <p:cNvPr id="212" name="Google Shape;212;p22"/>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stock section</a:t>
            </a:r>
            <a:endParaRPr sz="1500">
              <a:solidFill>
                <a:srgbClr val="3D85C6"/>
              </a:solidFill>
            </a:endParaRPr>
          </a:p>
        </p:txBody>
      </p:sp>
      <p:sp>
        <p:nvSpPr>
          <p:cNvPr id="213" name="Google Shape;213;p22"/>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14" name="Google Shape;214;p22"/>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15" name="Google Shape;215;p22"/>
          <p:cNvSpPr/>
          <p:nvPr/>
        </p:nvSpPr>
        <p:spPr>
          <a:xfrm>
            <a:off x="4776750" y="2556275"/>
            <a:ext cx="4290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16" name="Google Shape;216;p22"/>
          <p:cNvSpPr/>
          <p:nvPr/>
        </p:nvSpPr>
        <p:spPr>
          <a:xfrm>
            <a:off x="859950" y="1083658"/>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17" name="Google Shape;217;p22"/>
          <p:cNvSpPr/>
          <p:nvPr/>
        </p:nvSpPr>
        <p:spPr>
          <a:xfrm>
            <a:off x="3334650" y="1083658"/>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218" name="Google Shape;218;p22"/>
          <p:cNvSpPr/>
          <p:nvPr/>
        </p:nvSpPr>
        <p:spPr>
          <a:xfrm>
            <a:off x="5809350" y="1083658"/>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219" name="Google Shape;219;p22"/>
          <p:cNvSpPr/>
          <p:nvPr/>
        </p:nvSpPr>
        <p:spPr>
          <a:xfrm>
            <a:off x="3334650" y="979813"/>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5045550" y="1594000"/>
            <a:ext cx="3771900" cy="660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After clicking on the </a:t>
            </a:r>
            <a:r>
              <a:rPr b="1" lang="en"/>
              <a:t>stocks tab</a:t>
            </a:r>
            <a:r>
              <a:rPr lang="en"/>
              <a:t> on the navigation bar, the user will see the following:</a:t>
            </a:r>
            <a:endParaRPr/>
          </a:p>
        </p:txBody>
      </p:sp>
      <p:sp>
        <p:nvSpPr>
          <p:cNvPr id="221" name="Google Shape;221;p22"/>
          <p:cNvSpPr txBox="1"/>
          <p:nvPr/>
        </p:nvSpPr>
        <p:spPr>
          <a:xfrm>
            <a:off x="640688" y="2159825"/>
            <a:ext cx="24747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 name="Google Shape;222;p22"/>
          <p:cNvSpPr/>
          <p:nvPr/>
        </p:nvSpPr>
        <p:spPr>
          <a:xfrm>
            <a:off x="5260350" y="2373450"/>
            <a:ext cx="3557100" cy="2713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Predictions based on technical indicators using XGBoost</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SzPts val="1400"/>
              <a:buAutoNum type="arabicPeriod"/>
            </a:pPr>
            <a:r>
              <a:rPr lang="en"/>
              <a:t>Technical indicators are created using endogenous variables that indicative of future returns</a:t>
            </a:r>
            <a:endParaRPr/>
          </a:p>
          <a:p>
            <a:pPr indent="-317500" lvl="0" marL="457200" rtl="0" algn="l">
              <a:spcBef>
                <a:spcPts val="0"/>
              </a:spcBef>
              <a:spcAft>
                <a:spcPts val="0"/>
              </a:spcAft>
              <a:buSzPts val="1400"/>
              <a:buAutoNum type="arabicPeriod"/>
            </a:pPr>
            <a:r>
              <a:rPr lang="en"/>
              <a:t>Then these indicators are processed through the XGBoost Classifier</a:t>
            </a:r>
            <a:endParaRPr/>
          </a:p>
          <a:p>
            <a:pPr indent="-317500" lvl="0" marL="457200" rtl="0" algn="l">
              <a:spcBef>
                <a:spcPts val="0"/>
              </a:spcBef>
              <a:spcAft>
                <a:spcPts val="0"/>
              </a:spcAft>
              <a:buSzPts val="1400"/>
              <a:buAutoNum type="arabicPeriod"/>
            </a:pPr>
            <a:r>
              <a:rPr lang="en"/>
              <a:t>XGBoost Classifier then predicts the movement of the future returns</a:t>
            </a:r>
            <a:endParaRPr/>
          </a:p>
        </p:txBody>
      </p:sp>
      <p:pic>
        <p:nvPicPr>
          <p:cNvPr id="223" name="Google Shape;223;p22"/>
          <p:cNvPicPr preferRelativeResize="0"/>
          <p:nvPr/>
        </p:nvPicPr>
        <p:blipFill rotWithShape="1">
          <a:blip r:embed="rId4">
            <a:alphaModFix/>
          </a:blip>
          <a:srcRect b="26091" l="3541" r="40779" t="9116"/>
          <a:stretch/>
        </p:blipFill>
        <p:spPr>
          <a:xfrm>
            <a:off x="159300" y="1782425"/>
            <a:ext cx="4562852" cy="2986592"/>
          </a:xfrm>
          <a:prstGeom prst="rect">
            <a:avLst/>
          </a:prstGeom>
          <a:noFill/>
          <a:ln>
            <a:noFill/>
          </a:ln>
        </p:spPr>
      </p:pic>
      <p:sp>
        <p:nvSpPr>
          <p:cNvPr id="224" name="Google Shape;224;p22"/>
          <p:cNvSpPr/>
          <p:nvPr/>
        </p:nvSpPr>
        <p:spPr>
          <a:xfrm>
            <a:off x="1330575" y="2627750"/>
            <a:ext cx="2220300" cy="34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Stocks: Interpretations</a:t>
            </a:r>
            <a:endParaRPr b="1" sz="2800">
              <a:solidFill>
                <a:srgbClr val="073763"/>
              </a:solidFill>
            </a:endParaRPr>
          </a:p>
        </p:txBody>
      </p:sp>
      <p:sp>
        <p:nvSpPr>
          <p:cNvPr id="230" name="Google Shape;230;p23"/>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Explanatory details for the XGBoost model</a:t>
            </a:r>
            <a:endParaRPr sz="1500">
              <a:solidFill>
                <a:srgbClr val="3D85C6"/>
              </a:solidFill>
            </a:endParaRPr>
          </a:p>
        </p:txBody>
      </p:sp>
      <p:sp>
        <p:nvSpPr>
          <p:cNvPr id="231" name="Google Shape;231;p23"/>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32" name="Google Shape;232;p23"/>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33" name="Google Shape;233;p23"/>
          <p:cNvSpPr/>
          <p:nvPr/>
        </p:nvSpPr>
        <p:spPr>
          <a:xfrm>
            <a:off x="859950" y="1203920"/>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34" name="Google Shape;234;p23"/>
          <p:cNvSpPr/>
          <p:nvPr/>
        </p:nvSpPr>
        <p:spPr>
          <a:xfrm>
            <a:off x="3334650" y="1203920"/>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235" name="Google Shape;235;p23"/>
          <p:cNvSpPr/>
          <p:nvPr/>
        </p:nvSpPr>
        <p:spPr>
          <a:xfrm>
            <a:off x="5809350" y="1203920"/>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236" name="Google Shape;236;p23"/>
          <p:cNvSpPr/>
          <p:nvPr/>
        </p:nvSpPr>
        <p:spPr>
          <a:xfrm>
            <a:off x="3334650" y="1100075"/>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3"/>
          <p:cNvPicPr preferRelativeResize="0"/>
          <p:nvPr/>
        </p:nvPicPr>
        <p:blipFill rotWithShape="1">
          <a:blip r:embed="rId4">
            <a:alphaModFix/>
          </a:blip>
          <a:srcRect b="21015" l="59266" r="3156" t="24342"/>
          <a:stretch/>
        </p:blipFill>
        <p:spPr>
          <a:xfrm>
            <a:off x="503900" y="1767550"/>
            <a:ext cx="3845148" cy="3217550"/>
          </a:xfrm>
          <a:prstGeom prst="rect">
            <a:avLst/>
          </a:prstGeom>
          <a:noFill/>
          <a:ln>
            <a:noFill/>
          </a:ln>
        </p:spPr>
      </p:pic>
      <p:sp>
        <p:nvSpPr>
          <p:cNvPr id="238" name="Google Shape;238;p23"/>
          <p:cNvSpPr/>
          <p:nvPr/>
        </p:nvSpPr>
        <p:spPr>
          <a:xfrm>
            <a:off x="10174975" y="4216650"/>
            <a:ext cx="977700" cy="977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4756475" y="2019425"/>
            <a:ext cx="4028100" cy="2713800"/>
          </a:xfrm>
          <a:prstGeom prst="rect">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Feature importance:</a:t>
            </a:r>
            <a:r>
              <a:rPr lang="en"/>
              <a:t> It shows the impact of each feature on the overall prediction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Methodology: </a:t>
            </a:r>
            <a:r>
              <a:rPr lang="en"/>
              <a:t>XGBoost uses several decision trees to calculate the average information gain for the model from each feature that’s added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Stocks: Interpretations</a:t>
            </a:r>
            <a:endParaRPr b="1" sz="2800">
              <a:solidFill>
                <a:srgbClr val="073763"/>
              </a:solidFill>
            </a:endParaRPr>
          </a:p>
        </p:txBody>
      </p:sp>
      <p:sp>
        <p:nvSpPr>
          <p:cNvPr id="245" name="Google Shape;245;p24"/>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Explanatory details for the XGBoost model</a:t>
            </a:r>
            <a:endParaRPr sz="1500">
              <a:solidFill>
                <a:srgbClr val="3D85C6"/>
              </a:solidFill>
            </a:endParaRPr>
          </a:p>
        </p:txBody>
      </p:sp>
      <p:sp>
        <p:nvSpPr>
          <p:cNvPr id="246" name="Google Shape;246;p24"/>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47" name="Google Shape;247;p24"/>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48" name="Google Shape;248;p24"/>
          <p:cNvSpPr/>
          <p:nvPr/>
        </p:nvSpPr>
        <p:spPr>
          <a:xfrm>
            <a:off x="859950" y="1203920"/>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49" name="Google Shape;249;p24"/>
          <p:cNvSpPr/>
          <p:nvPr/>
        </p:nvSpPr>
        <p:spPr>
          <a:xfrm>
            <a:off x="3334650" y="1203920"/>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250" name="Google Shape;250;p24"/>
          <p:cNvSpPr/>
          <p:nvPr/>
        </p:nvSpPr>
        <p:spPr>
          <a:xfrm>
            <a:off x="5809350" y="1203920"/>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251" name="Google Shape;251;p24"/>
          <p:cNvSpPr/>
          <p:nvPr/>
        </p:nvSpPr>
        <p:spPr>
          <a:xfrm>
            <a:off x="3334650" y="1100075"/>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10174975" y="4216650"/>
            <a:ext cx="977700" cy="977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4"/>
          <p:cNvPicPr preferRelativeResize="0"/>
          <p:nvPr/>
        </p:nvPicPr>
        <p:blipFill rotWithShape="1">
          <a:blip r:embed="rId4">
            <a:alphaModFix/>
          </a:blip>
          <a:srcRect b="2599" l="59135" r="1815" t="46915"/>
          <a:stretch/>
        </p:blipFill>
        <p:spPr>
          <a:xfrm>
            <a:off x="541375" y="1767550"/>
            <a:ext cx="3973576" cy="2889774"/>
          </a:xfrm>
          <a:prstGeom prst="rect">
            <a:avLst/>
          </a:prstGeom>
          <a:noFill/>
          <a:ln>
            <a:noFill/>
          </a:ln>
        </p:spPr>
      </p:pic>
      <p:sp>
        <p:nvSpPr>
          <p:cNvPr id="254" name="Google Shape;254;p24"/>
          <p:cNvSpPr/>
          <p:nvPr/>
        </p:nvSpPr>
        <p:spPr>
          <a:xfrm>
            <a:off x="5031450" y="2211750"/>
            <a:ext cx="3340200" cy="2250300"/>
          </a:xfrm>
          <a:prstGeom prst="rect">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nvSpPr>
        <p:spPr>
          <a:xfrm>
            <a:off x="4963050" y="2211750"/>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txBox="1"/>
          <p:nvPr/>
        </p:nvSpPr>
        <p:spPr>
          <a:xfrm>
            <a:off x="5284750" y="2766725"/>
            <a:ext cx="2924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Relevance: </a:t>
            </a:r>
            <a:r>
              <a:rPr lang="en"/>
              <a:t>Describes the meaning of each factor in simple english to improve the trader’s understanding of the terminology used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Stocks: Features</a:t>
            </a:r>
            <a:endParaRPr b="1" sz="2800">
              <a:solidFill>
                <a:srgbClr val="073763"/>
              </a:solidFill>
            </a:endParaRPr>
          </a:p>
        </p:txBody>
      </p:sp>
      <p:sp>
        <p:nvSpPr>
          <p:cNvPr id="262" name="Google Shape;262;p25"/>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stock section</a:t>
            </a:r>
            <a:endParaRPr sz="1500">
              <a:solidFill>
                <a:srgbClr val="3D85C6"/>
              </a:solidFill>
            </a:endParaRPr>
          </a:p>
        </p:txBody>
      </p:sp>
      <p:sp>
        <p:nvSpPr>
          <p:cNvPr id="263" name="Google Shape;263;p25"/>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64" name="Google Shape;264;p25"/>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65" name="Google Shape;265;p25"/>
          <p:cNvSpPr/>
          <p:nvPr/>
        </p:nvSpPr>
        <p:spPr>
          <a:xfrm>
            <a:off x="4989550" y="1690000"/>
            <a:ext cx="4290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66" name="Google Shape;266;p25"/>
          <p:cNvSpPr/>
          <p:nvPr/>
        </p:nvSpPr>
        <p:spPr>
          <a:xfrm>
            <a:off x="859950" y="1083658"/>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67" name="Google Shape;267;p25"/>
          <p:cNvSpPr/>
          <p:nvPr/>
        </p:nvSpPr>
        <p:spPr>
          <a:xfrm>
            <a:off x="3334650" y="1083658"/>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268" name="Google Shape;268;p25"/>
          <p:cNvSpPr/>
          <p:nvPr/>
        </p:nvSpPr>
        <p:spPr>
          <a:xfrm>
            <a:off x="5809350" y="1083658"/>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269" name="Google Shape;269;p25"/>
          <p:cNvSpPr/>
          <p:nvPr/>
        </p:nvSpPr>
        <p:spPr>
          <a:xfrm>
            <a:off x="3334650" y="979813"/>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txBox="1"/>
          <p:nvPr/>
        </p:nvSpPr>
        <p:spPr>
          <a:xfrm>
            <a:off x="640688" y="2159825"/>
            <a:ext cx="24747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 name="Google Shape;271;p25"/>
          <p:cNvSpPr/>
          <p:nvPr/>
        </p:nvSpPr>
        <p:spPr>
          <a:xfrm>
            <a:off x="5561100" y="1584275"/>
            <a:ext cx="3224700" cy="1776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ARIMA: </a:t>
            </a:r>
            <a:r>
              <a:rPr b="1" lang="en"/>
              <a:t>Forecasting the future prices based on previous stock prices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Uses a linear weighted combination of previous stock prices &amp; previous noise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25"/>
          <p:cNvSpPr/>
          <p:nvPr/>
        </p:nvSpPr>
        <p:spPr>
          <a:xfrm>
            <a:off x="5561100" y="3682025"/>
            <a:ext cx="3224700" cy="819900"/>
          </a:xfrm>
          <a:prstGeom prst="rect">
            <a:avLst/>
          </a:prstGeom>
          <a:solidFill>
            <a:srgbClr val="CFE2F3">
              <a:alpha val="53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Added utility: </a:t>
            </a:r>
            <a:r>
              <a:rPr lang="en">
                <a:solidFill>
                  <a:schemeClr val="dk1"/>
                </a:solidFill>
              </a:rPr>
              <a:t>Visual presentation of the stock price movement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3" name="Google Shape;273;p25"/>
          <p:cNvPicPr preferRelativeResize="0"/>
          <p:nvPr/>
        </p:nvPicPr>
        <p:blipFill rotWithShape="1">
          <a:blip r:embed="rId4">
            <a:alphaModFix/>
          </a:blip>
          <a:srcRect b="25117" l="20138" r="40849" t="36593"/>
          <a:stretch/>
        </p:blipFill>
        <p:spPr>
          <a:xfrm>
            <a:off x="354050" y="1962321"/>
            <a:ext cx="4369550" cy="241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Stocks: Features</a:t>
            </a:r>
            <a:endParaRPr b="1" sz="2800">
              <a:solidFill>
                <a:srgbClr val="073763"/>
              </a:solidFill>
            </a:endParaRPr>
          </a:p>
        </p:txBody>
      </p:sp>
      <p:sp>
        <p:nvSpPr>
          <p:cNvPr id="279" name="Google Shape;279;p26"/>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stock section</a:t>
            </a:r>
            <a:endParaRPr sz="1500">
              <a:solidFill>
                <a:srgbClr val="3D85C6"/>
              </a:solidFill>
            </a:endParaRPr>
          </a:p>
        </p:txBody>
      </p:sp>
      <p:sp>
        <p:nvSpPr>
          <p:cNvPr id="280" name="Google Shape;280;p26"/>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81" name="Google Shape;281;p26"/>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82" name="Google Shape;282;p26"/>
          <p:cNvSpPr/>
          <p:nvPr/>
        </p:nvSpPr>
        <p:spPr>
          <a:xfrm>
            <a:off x="4583275" y="1690000"/>
            <a:ext cx="4290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3" name="Google Shape;283;p26"/>
          <p:cNvSpPr/>
          <p:nvPr/>
        </p:nvSpPr>
        <p:spPr>
          <a:xfrm>
            <a:off x="859950" y="1083658"/>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84" name="Google Shape;284;p26"/>
          <p:cNvSpPr/>
          <p:nvPr/>
        </p:nvSpPr>
        <p:spPr>
          <a:xfrm>
            <a:off x="3334650" y="1083658"/>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285" name="Google Shape;285;p26"/>
          <p:cNvSpPr/>
          <p:nvPr/>
        </p:nvSpPr>
        <p:spPr>
          <a:xfrm>
            <a:off x="5809350" y="1083658"/>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286" name="Google Shape;286;p26"/>
          <p:cNvSpPr/>
          <p:nvPr/>
        </p:nvSpPr>
        <p:spPr>
          <a:xfrm>
            <a:off x="3334650" y="979813"/>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txBox="1"/>
          <p:nvPr/>
        </p:nvSpPr>
        <p:spPr>
          <a:xfrm>
            <a:off x="640688" y="2159825"/>
            <a:ext cx="24747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8" name="Google Shape;288;p26"/>
          <p:cNvSpPr/>
          <p:nvPr/>
        </p:nvSpPr>
        <p:spPr>
          <a:xfrm>
            <a:off x="5103900" y="1584275"/>
            <a:ext cx="3224700" cy="2256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Relevant n</a:t>
            </a:r>
            <a:r>
              <a:rPr b="1" lang="en"/>
              <a:t>ews &amp; prevailing sentiment</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For each stock page, related news items to that particular stock can be seen</a:t>
            </a:r>
            <a:endParaRPr/>
          </a:p>
          <a:p>
            <a:pPr indent="-317500" lvl="0" marL="457200" rtl="0" algn="l">
              <a:spcBef>
                <a:spcPts val="0"/>
              </a:spcBef>
              <a:spcAft>
                <a:spcPts val="0"/>
              </a:spcAft>
              <a:buSzPts val="1400"/>
              <a:buAutoNum type="arabicPeriod"/>
            </a:pPr>
            <a:r>
              <a:rPr lang="en"/>
              <a:t>Sentiment scores (positive, negative or neutral) are assigned to each news article mentioned</a:t>
            </a:r>
            <a:endParaRPr/>
          </a:p>
          <a:p>
            <a:pPr indent="0" lvl="0" marL="0" rtl="0" algn="l">
              <a:spcBef>
                <a:spcPts val="0"/>
              </a:spcBef>
              <a:spcAft>
                <a:spcPts val="0"/>
              </a:spcAft>
              <a:buNone/>
            </a:pPr>
            <a:r>
              <a:t/>
            </a:r>
            <a:endParaRPr/>
          </a:p>
        </p:txBody>
      </p:sp>
      <p:sp>
        <p:nvSpPr>
          <p:cNvPr id="289" name="Google Shape;289;p26"/>
          <p:cNvSpPr/>
          <p:nvPr/>
        </p:nvSpPr>
        <p:spPr>
          <a:xfrm>
            <a:off x="5103900" y="3997775"/>
            <a:ext cx="3224700" cy="1013400"/>
          </a:xfrm>
          <a:prstGeom prst="rect">
            <a:avLst/>
          </a:prstGeom>
          <a:solidFill>
            <a:srgbClr val="CFE2F3">
              <a:alpha val="53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Added utility: </a:t>
            </a:r>
            <a:r>
              <a:rPr lang="en">
                <a:solidFill>
                  <a:schemeClr val="dk1"/>
                </a:solidFill>
              </a:rPr>
              <a:t>H</a:t>
            </a:r>
            <a:r>
              <a:rPr lang="en">
                <a:solidFill>
                  <a:schemeClr val="dk1"/>
                </a:solidFill>
              </a:rPr>
              <a:t>olistic view of the  prevailing market conditions &amp; the sentiment score help improve the trader’s trust on the system</a:t>
            </a:r>
            <a:endParaRPr/>
          </a:p>
        </p:txBody>
      </p:sp>
      <p:pic>
        <p:nvPicPr>
          <p:cNvPr id="290" name="Google Shape;290;p26"/>
          <p:cNvPicPr preferRelativeResize="0"/>
          <p:nvPr/>
        </p:nvPicPr>
        <p:blipFill rotWithShape="1">
          <a:blip r:embed="rId4">
            <a:alphaModFix/>
          </a:blip>
          <a:srcRect b="0" l="59672" r="2199" t="19335"/>
          <a:stretch/>
        </p:blipFill>
        <p:spPr>
          <a:xfrm>
            <a:off x="1109224" y="1730750"/>
            <a:ext cx="2769523" cy="3296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Industry: Features</a:t>
            </a:r>
            <a:endParaRPr b="1" sz="2800">
              <a:solidFill>
                <a:srgbClr val="073763"/>
              </a:solidFill>
            </a:endParaRPr>
          </a:p>
        </p:txBody>
      </p:sp>
      <p:sp>
        <p:nvSpPr>
          <p:cNvPr id="296" name="Google Shape;296;p27"/>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Industry section</a:t>
            </a:r>
            <a:endParaRPr sz="1500">
              <a:solidFill>
                <a:srgbClr val="3D85C6"/>
              </a:solidFill>
            </a:endParaRPr>
          </a:p>
        </p:txBody>
      </p:sp>
      <p:sp>
        <p:nvSpPr>
          <p:cNvPr id="297" name="Google Shape;297;p27"/>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98" name="Google Shape;298;p27"/>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99" name="Google Shape;299;p27"/>
          <p:cNvSpPr/>
          <p:nvPr/>
        </p:nvSpPr>
        <p:spPr>
          <a:xfrm>
            <a:off x="859950" y="1078833"/>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300" name="Google Shape;300;p27"/>
          <p:cNvSpPr/>
          <p:nvPr/>
        </p:nvSpPr>
        <p:spPr>
          <a:xfrm>
            <a:off x="3334650" y="1078833"/>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301" name="Google Shape;301;p27"/>
          <p:cNvSpPr/>
          <p:nvPr/>
        </p:nvSpPr>
        <p:spPr>
          <a:xfrm>
            <a:off x="5809350" y="1078833"/>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302" name="Google Shape;302;p27"/>
          <p:cNvSpPr/>
          <p:nvPr/>
        </p:nvSpPr>
        <p:spPr>
          <a:xfrm>
            <a:off x="5809350" y="975038"/>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4874263" y="2084738"/>
            <a:ext cx="4074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id="304" name="Google Shape;304;p27"/>
          <p:cNvPicPr preferRelativeResize="0"/>
          <p:nvPr/>
        </p:nvPicPr>
        <p:blipFill rotWithShape="1">
          <a:blip r:embed="rId4">
            <a:alphaModFix/>
          </a:blip>
          <a:srcRect b="5816" l="3742" r="50337" t="9638"/>
          <a:stretch/>
        </p:blipFill>
        <p:spPr>
          <a:xfrm>
            <a:off x="261600" y="1470975"/>
            <a:ext cx="4216524" cy="3554624"/>
          </a:xfrm>
          <a:prstGeom prst="rect">
            <a:avLst/>
          </a:prstGeom>
          <a:noFill/>
          <a:ln>
            <a:noFill/>
          </a:ln>
        </p:spPr>
      </p:pic>
      <p:sp>
        <p:nvSpPr>
          <p:cNvPr id="305" name="Google Shape;305;p27"/>
          <p:cNvSpPr/>
          <p:nvPr/>
        </p:nvSpPr>
        <p:spPr>
          <a:xfrm>
            <a:off x="5492125" y="1581150"/>
            <a:ext cx="3096300" cy="2240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Correlation between all stocks of a given industry using:</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Pearson Correlation</a:t>
            </a:r>
            <a:endParaRPr/>
          </a:p>
          <a:p>
            <a:pPr indent="-317500" lvl="0" marL="457200" rtl="0" algn="l">
              <a:spcBef>
                <a:spcPts val="0"/>
              </a:spcBef>
              <a:spcAft>
                <a:spcPts val="0"/>
              </a:spcAft>
              <a:buSzPts val="1400"/>
              <a:buChar char="●"/>
            </a:pPr>
            <a:r>
              <a:rPr lang="en"/>
              <a:t>Kendall-Tau Correlation</a:t>
            </a:r>
            <a:endParaRPr/>
          </a:p>
          <a:p>
            <a:pPr indent="-317500" lvl="0" marL="457200" rtl="0" algn="l">
              <a:spcBef>
                <a:spcPts val="0"/>
              </a:spcBef>
              <a:spcAft>
                <a:spcPts val="0"/>
              </a:spcAft>
              <a:buSzPts val="1400"/>
              <a:buChar char="●"/>
            </a:pPr>
            <a:r>
              <a:rPr lang="en"/>
              <a:t>Spearman Correlation</a:t>
            </a:r>
            <a:endParaRPr/>
          </a:p>
        </p:txBody>
      </p:sp>
      <p:sp>
        <p:nvSpPr>
          <p:cNvPr id="306" name="Google Shape;306;p27"/>
          <p:cNvSpPr/>
          <p:nvPr/>
        </p:nvSpPr>
        <p:spPr>
          <a:xfrm>
            <a:off x="4874275" y="1749213"/>
            <a:ext cx="4129500" cy="4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7"/>
          <p:cNvSpPr/>
          <p:nvPr/>
        </p:nvSpPr>
        <p:spPr>
          <a:xfrm>
            <a:off x="5484900" y="3921575"/>
            <a:ext cx="3224700" cy="1177800"/>
          </a:xfrm>
          <a:prstGeom prst="rect">
            <a:avLst/>
          </a:prstGeom>
          <a:solidFill>
            <a:srgbClr val="CFE2F3">
              <a:alpha val="53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Added utility: </a:t>
            </a:r>
            <a:r>
              <a:rPr lang="en">
                <a:solidFill>
                  <a:schemeClr val="dk1"/>
                </a:solidFill>
              </a:rPr>
              <a:t>Allow user to select stocks and correlation value along with the type of metric they wish to use which is calculated using daily return values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b="36290" l="3742" r="50337" t="9640"/>
          <a:stretch/>
        </p:blipFill>
        <p:spPr>
          <a:xfrm>
            <a:off x="490200" y="1721150"/>
            <a:ext cx="4067100" cy="2800276"/>
          </a:xfrm>
          <a:prstGeom prst="rect">
            <a:avLst/>
          </a:prstGeom>
          <a:noFill/>
          <a:ln>
            <a:noFill/>
          </a:ln>
        </p:spPr>
      </p:pic>
      <p:sp>
        <p:nvSpPr>
          <p:cNvPr id="313" name="Google Shape;313;p28"/>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Industry: Features</a:t>
            </a:r>
            <a:endParaRPr b="1" sz="2800">
              <a:solidFill>
                <a:srgbClr val="073763"/>
              </a:solidFill>
            </a:endParaRPr>
          </a:p>
        </p:txBody>
      </p:sp>
      <p:sp>
        <p:nvSpPr>
          <p:cNvPr id="314" name="Google Shape;314;p28"/>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Industry section</a:t>
            </a:r>
            <a:endParaRPr sz="1500">
              <a:solidFill>
                <a:srgbClr val="3D85C6"/>
              </a:solidFill>
            </a:endParaRPr>
          </a:p>
        </p:txBody>
      </p:sp>
      <p:sp>
        <p:nvSpPr>
          <p:cNvPr id="315" name="Google Shape;315;p28"/>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316" name="Google Shape;316;p28"/>
          <p:cNvPicPr preferRelativeResize="0"/>
          <p:nvPr/>
        </p:nvPicPr>
        <p:blipFill>
          <a:blip r:embed="rId4">
            <a:alphaModFix/>
          </a:blip>
          <a:stretch>
            <a:fillRect/>
          </a:stretch>
        </p:blipFill>
        <p:spPr>
          <a:xfrm>
            <a:off x="7632750" y="236375"/>
            <a:ext cx="1449644" cy="345900"/>
          </a:xfrm>
          <a:prstGeom prst="rect">
            <a:avLst/>
          </a:prstGeom>
          <a:noFill/>
          <a:ln>
            <a:noFill/>
          </a:ln>
        </p:spPr>
      </p:pic>
      <p:sp>
        <p:nvSpPr>
          <p:cNvPr id="317" name="Google Shape;317;p28"/>
          <p:cNvSpPr/>
          <p:nvPr/>
        </p:nvSpPr>
        <p:spPr>
          <a:xfrm>
            <a:off x="859950" y="1078833"/>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318" name="Google Shape;318;p28"/>
          <p:cNvSpPr/>
          <p:nvPr/>
        </p:nvSpPr>
        <p:spPr>
          <a:xfrm>
            <a:off x="3334650" y="1078833"/>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319" name="Google Shape;319;p28"/>
          <p:cNvSpPr/>
          <p:nvPr/>
        </p:nvSpPr>
        <p:spPr>
          <a:xfrm>
            <a:off x="5809350" y="1078833"/>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320" name="Google Shape;320;p28"/>
          <p:cNvSpPr/>
          <p:nvPr/>
        </p:nvSpPr>
        <p:spPr>
          <a:xfrm>
            <a:off x="5809350" y="975038"/>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4782600" y="2350288"/>
            <a:ext cx="4074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22" name="Google Shape;322;p28"/>
          <p:cNvSpPr/>
          <p:nvPr/>
        </p:nvSpPr>
        <p:spPr>
          <a:xfrm>
            <a:off x="5324375" y="2090350"/>
            <a:ext cx="3224700" cy="850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between 2 chosen stocks in an industry</a:t>
            </a:r>
            <a:endParaRPr/>
          </a:p>
        </p:txBody>
      </p:sp>
      <p:pic>
        <p:nvPicPr>
          <p:cNvPr id="323" name="Google Shape;323;p28"/>
          <p:cNvPicPr preferRelativeResize="0"/>
          <p:nvPr/>
        </p:nvPicPr>
        <p:blipFill rotWithShape="1">
          <a:blip r:embed="rId5">
            <a:alphaModFix/>
          </a:blip>
          <a:srcRect b="24849" l="57516" r="1056" t="17199"/>
          <a:stretch/>
        </p:blipFill>
        <p:spPr>
          <a:xfrm>
            <a:off x="1232400" y="2047225"/>
            <a:ext cx="3096300" cy="2474199"/>
          </a:xfrm>
          <a:prstGeom prst="rect">
            <a:avLst/>
          </a:prstGeom>
          <a:noFill/>
          <a:ln>
            <a:noFill/>
          </a:ln>
        </p:spPr>
      </p:pic>
      <p:sp>
        <p:nvSpPr>
          <p:cNvPr id="324" name="Google Shape;324;p28"/>
          <p:cNvSpPr/>
          <p:nvPr/>
        </p:nvSpPr>
        <p:spPr>
          <a:xfrm>
            <a:off x="5324375" y="3196650"/>
            <a:ext cx="3224700" cy="1013400"/>
          </a:xfrm>
          <a:prstGeom prst="rect">
            <a:avLst/>
          </a:prstGeom>
          <a:solidFill>
            <a:srgbClr val="CFE2F3">
              <a:alpha val="53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Added utility: </a:t>
            </a:r>
            <a:r>
              <a:rPr lang="en">
                <a:solidFill>
                  <a:schemeClr val="dk1"/>
                </a:solidFill>
              </a:rPr>
              <a:t>Closely observe the price trend of two stocks to get a better understanding of their calculated correlation value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9"/>
          <p:cNvPicPr preferRelativeResize="0"/>
          <p:nvPr/>
        </p:nvPicPr>
        <p:blipFill rotWithShape="1">
          <a:blip r:embed="rId3">
            <a:alphaModFix/>
          </a:blip>
          <a:srcRect b="27237" l="3742" r="50337" t="9638"/>
          <a:stretch/>
        </p:blipFill>
        <p:spPr>
          <a:xfrm>
            <a:off x="490200" y="1674675"/>
            <a:ext cx="3958416" cy="3050451"/>
          </a:xfrm>
          <a:prstGeom prst="rect">
            <a:avLst/>
          </a:prstGeom>
          <a:noFill/>
          <a:ln>
            <a:noFill/>
          </a:ln>
        </p:spPr>
      </p:pic>
      <p:sp>
        <p:nvSpPr>
          <p:cNvPr id="330" name="Google Shape;330;p29"/>
          <p:cNvSpPr/>
          <p:nvPr/>
        </p:nvSpPr>
        <p:spPr>
          <a:xfrm>
            <a:off x="1381875" y="1955525"/>
            <a:ext cx="3367800" cy="30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Industry: Features</a:t>
            </a:r>
            <a:endParaRPr b="1" sz="2800">
              <a:solidFill>
                <a:srgbClr val="073763"/>
              </a:solidFill>
            </a:endParaRPr>
          </a:p>
        </p:txBody>
      </p:sp>
      <p:sp>
        <p:nvSpPr>
          <p:cNvPr id="332" name="Google Shape;332;p29"/>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Details of the Industry section</a:t>
            </a:r>
            <a:endParaRPr sz="1500">
              <a:solidFill>
                <a:srgbClr val="3D85C6"/>
              </a:solidFill>
            </a:endParaRPr>
          </a:p>
        </p:txBody>
      </p:sp>
      <p:sp>
        <p:nvSpPr>
          <p:cNvPr id="333" name="Google Shape;333;p29"/>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334" name="Google Shape;334;p29"/>
          <p:cNvPicPr preferRelativeResize="0"/>
          <p:nvPr/>
        </p:nvPicPr>
        <p:blipFill>
          <a:blip r:embed="rId4">
            <a:alphaModFix/>
          </a:blip>
          <a:stretch>
            <a:fillRect/>
          </a:stretch>
        </p:blipFill>
        <p:spPr>
          <a:xfrm>
            <a:off x="7632750" y="236375"/>
            <a:ext cx="1449644" cy="345900"/>
          </a:xfrm>
          <a:prstGeom prst="rect">
            <a:avLst/>
          </a:prstGeom>
          <a:noFill/>
          <a:ln>
            <a:noFill/>
          </a:ln>
        </p:spPr>
      </p:pic>
      <p:sp>
        <p:nvSpPr>
          <p:cNvPr id="335" name="Google Shape;335;p29"/>
          <p:cNvSpPr/>
          <p:nvPr/>
        </p:nvSpPr>
        <p:spPr>
          <a:xfrm>
            <a:off x="859950" y="1078833"/>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336" name="Google Shape;336;p29"/>
          <p:cNvSpPr/>
          <p:nvPr/>
        </p:nvSpPr>
        <p:spPr>
          <a:xfrm>
            <a:off x="3334650" y="1078833"/>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337" name="Google Shape;337;p29"/>
          <p:cNvSpPr/>
          <p:nvPr/>
        </p:nvSpPr>
        <p:spPr>
          <a:xfrm>
            <a:off x="5809350" y="1078833"/>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338" name="Google Shape;338;p29"/>
          <p:cNvSpPr/>
          <p:nvPr/>
        </p:nvSpPr>
        <p:spPr>
          <a:xfrm>
            <a:off x="5809350" y="975038"/>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9"/>
          <p:cNvPicPr preferRelativeResize="0"/>
          <p:nvPr/>
        </p:nvPicPr>
        <p:blipFill rotWithShape="1">
          <a:blip r:embed="rId5">
            <a:alphaModFix/>
          </a:blip>
          <a:srcRect b="8814" l="57777" r="4029" t="77302"/>
          <a:stretch/>
        </p:blipFill>
        <p:spPr>
          <a:xfrm>
            <a:off x="1415725" y="3009625"/>
            <a:ext cx="2988776" cy="721199"/>
          </a:xfrm>
          <a:prstGeom prst="rect">
            <a:avLst/>
          </a:prstGeom>
          <a:noFill/>
          <a:ln>
            <a:noFill/>
          </a:ln>
        </p:spPr>
      </p:pic>
      <p:sp>
        <p:nvSpPr>
          <p:cNvPr id="340" name="Google Shape;340;p29"/>
          <p:cNvSpPr/>
          <p:nvPr/>
        </p:nvSpPr>
        <p:spPr>
          <a:xfrm>
            <a:off x="1415725" y="3009625"/>
            <a:ext cx="3033000" cy="721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5359725" y="2094425"/>
            <a:ext cx="3096300" cy="850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 most strongly related stocks to the selected stock in that industry</a:t>
            </a:r>
            <a:endParaRPr/>
          </a:p>
        </p:txBody>
      </p:sp>
      <p:sp>
        <p:nvSpPr>
          <p:cNvPr id="342" name="Google Shape;342;p29"/>
          <p:cNvSpPr/>
          <p:nvPr/>
        </p:nvSpPr>
        <p:spPr>
          <a:xfrm>
            <a:off x="4817963" y="2346713"/>
            <a:ext cx="407400" cy="345900"/>
          </a:xfrm>
          <a:prstGeom prst="ellipse">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43" name="Google Shape;343;p29"/>
          <p:cNvSpPr/>
          <p:nvPr/>
        </p:nvSpPr>
        <p:spPr>
          <a:xfrm>
            <a:off x="5324375" y="3196650"/>
            <a:ext cx="3224700" cy="1013400"/>
          </a:xfrm>
          <a:prstGeom prst="rect">
            <a:avLst/>
          </a:prstGeom>
          <a:solidFill>
            <a:srgbClr val="CFE2F3">
              <a:alpha val="53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Added utility: </a:t>
            </a:r>
            <a:r>
              <a:rPr lang="en">
                <a:solidFill>
                  <a:schemeClr val="dk1"/>
                </a:solidFill>
              </a:rPr>
              <a:t>Gives user a quick overview of the stocks that have either a high positive or negative correlation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p:nvPr/>
        </p:nvSpPr>
        <p:spPr>
          <a:xfrm>
            <a:off x="1054675" y="2993525"/>
            <a:ext cx="7052700" cy="1686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6508375" y="1818713"/>
            <a:ext cx="1599000" cy="57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1054675" y="1867925"/>
            <a:ext cx="1599000" cy="57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Technologies used for Sixth Sense</a:t>
            </a:r>
            <a:endParaRPr b="1" sz="2800">
              <a:solidFill>
                <a:srgbClr val="073763"/>
              </a:solidFill>
            </a:endParaRPr>
          </a:p>
        </p:txBody>
      </p:sp>
      <p:sp>
        <p:nvSpPr>
          <p:cNvPr id="352" name="Google Shape;352;p30"/>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D85C6"/>
                </a:solidFill>
              </a:rPr>
              <a:t>Softwares &amp; libraries used to make Sixth Sense</a:t>
            </a:r>
            <a:endParaRPr b="1" sz="1500">
              <a:solidFill>
                <a:srgbClr val="3D85C6"/>
              </a:solidFill>
            </a:endParaRPr>
          </a:p>
        </p:txBody>
      </p:sp>
      <p:sp>
        <p:nvSpPr>
          <p:cNvPr id="353" name="Google Shape;353;p30"/>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354" name="Google Shape;354;p30"/>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355" name="Google Shape;355;p30"/>
          <p:cNvSpPr/>
          <p:nvPr/>
        </p:nvSpPr>
        <p:spPr>
          <a:xfrm>
            <a:off x="1054675" y="1510450"/>
            <a:ext cx="1599000" cy="345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Front-end</a:t>
            </a:r>
            <a:endParaRPr b="1" sz="1600">
              <a:solidFill>
                <a:srgbClr val="FFFFFF"/>
              </a:solidFill>
            </a:endParaRPr>
          </a:p>
        </p:txBody>
      </p:sp>
      <p:sp>
        <p:nvSpPr>
          <p:cNvPr id="356" name="Google Shape;356;p30"/>
          <p:cNvSpPr/>
          <p:nvPr/>
        </p:nvSpPr>
        <p:spPr>
          <a:xfrm>
            <a:off x="6508375" y="1483700"/>
            <a:ext cx="1599000" cy="345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Back</a:t>
            </a:r>
            <a:r>
              <a:rPr b="1" lang="en" sz="1600">
                <a:solidFill>
                  <a:srgbClr val="FFFFFF"/>
                </a:solidFill>
              </a:rPr>
              <a:t>-end</a:t>
            </a:r>
            <a:endParaRPr b="1" sz="1600">
              <a:solidFill>
                <a:srgbClr val="FFFFFF"/>
              </a:solidFill>
            </a:endParaRPr>
          </a:p>
        </p:txBody>
      </p:sp>
      <p:sp>
        <p:nvSpPr>
          <p:cNvPr id="357" name="Google Shape;357;p30"/>
          <p:cNvSpPr txBox="1"/>
          <p:nvPr/>
        </p:nvSpPr>
        <p:spPr>
          <a:xfrm>
            <a:off x="1129375" y="1856338"/>
            <a:ext cx="1449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React</a:t>
            </a:r>
            <a:endParaRPr/>
          </a:p>
        </p:txBody>
      </p:sp>
      <p:sp>
        <p:nvSpPr>
          <p:cNvPr id="358" name="Google Shape;358;p30"/>
          <p:cNvSpPr txBox="1"/>
          <p:nvPr/>
        </p:nvSpPr>
        <p:spPr>
          <a:xfrm>
            <a:off x="6583075" y="1829588"/>
            <a:ext cx="1449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Flask</a:t>
            </a:r>
            <a:endParaRPr/>
          </a:p>
        </p:txBody>
      </p:sp>
      <p:sp>
        <p:nvSpPr>
          <p:cNvPr id="359" name="Google Shape;359;p30"/>
          <p:cNvSpPr/>
          <p:nvPr/>
        </p:nvSpPr>
        <p:spPr>
          <a:xfrm>
            <a:off x="3772500" y="2647625"/>
            <a:ext cx="1599000" cy="345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Research</a:t>
            </a:r>
            <a:endParaRPr b="1" sz="1600">
              <a:solidFill>
                <a:srgbClr val="FFFFFF"/>
              </a:solidFill>
            </a:endParaRPr>
          </a:p>
        </p:txBody>
      </p:sp>
      <p:sp>
        <p:nvSpPr>
          <p:cNvPr id="360" name="Google Shape;360;p30"/>
          <p:cNvSpPr/>
          <p:nvPr/>
        </p:nvSpPr>
        <p:spPr>
          <a:xfrm>
            <a:off x="1161300" y="3178600"/>
            <a:ext cx="2583300" cy="2709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 analysis &amp; visualisation</a:t>
            </a:r>
            <a:endParaRPr>
              <a:solidFill>
                <a:srgbClr val="FFFFFF"/>
              </a:solidFill>
            </a:endParaRPr>
          </a:p>
        </p:txBody>
      </p:sp>
      <p:sp>
        <p:nvSpPr>
          <p:cNvPr id="361" name="Google Shape;361;p30"/>
          <p:cNvSpPr txBox="1"/>
          <p:nvPr/>
        </p:nvSpPr>
        <p:spPr>
          <a:xfrm>
            <a:off x="1728150" y="3454813"/>
            <a:ext cx="14496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NumPy</a:t>
            </a:r>
            <a:endParaRPr/>
          </a:p>
          <a:p>
            <a:pPr indent="-317500" lvl="0" marL="457200" rtl="0" algn="l">
              <a:spcBef>
                <a:spcPts val="0"/>
              </a:spcBef>
              <a:spcAft>
                <a:spcPts val="0"/>
              </a:spcAft>
              <a:buSzPts val="1400"/>
              <a:buChar char="●"/>
            </a:pPr>
            <a:r>
              <a:rPr lang="en"/>
              <a:t>Pandas</a:t>
            </a:r>
            <a:endParaRPr/>
          </a:p>
          <a:p>
            <a:pPr indent="-317500" lvl="0" marL="457200" rtl="0" algn="l">
              <a:spcBef>
                <a:spcPts val="0"/>
              </a:spcBef>
              <a:spcAft>
                <a:spcPts val="0"/>
              </a:spcAft>
              <a:buSzPts val="1400"/>
              <a:buChar char="●"/>
            </a:pPr>
            <a:r>
              <a:rPr lang="en"/>
              <a:t>Matplotlib</a:t>
            </a:r>
            <a:endParaRPr/>
          </a:p>
          <a:p>
            <a:pPr indent="-317500" lvl="0" marL="457200" rtl="0" algn="l">
              <a:spcBef>
                <a:spcPts val="0"/>
              </a:spcBef>
              <a:spcAft>
                <a:spcPts val="0"/>
              </a:spcAft>
              <a:buSzPts val="1400"/>
              <a:buChar char="●"/>
            </a:pPr>
            <a:r>
              <a:rPr lang="en"/>
              <a:t>Plotly</a:t>
            </a:r>
            <a:endParaRPr/>
          </a:p>
          <a:p>
            <a:pPr indent="-317500" lvl="0" marL="457200" rtl="0" algn="l">
              <a:spcBef>
                <a:spcPts val="0"/>
              </a:spcBef>
              <a:spcAft>
                <a:spcPts val="0"/>
              </a:spcAft>
              <a:buSzPts val="1400"/>
              <a:buChar char="●"/>
            </a:pPr>
            <a:r>
              <a:rPr lang="en"/>
              <a:t>D3</a:t>
            </a:r>
            <a:endParaRPr/>
          </a:p>
        </p:txBody>
      </p:sp>
      <p:sp>
        <p:nvSpPr>
          <p:cNvPr id="362" name="Google Shape;362;p30"/>
          <p:cNvSpPr/>
          <p:nvPr/>
        </p:nvSpPr>
        <p:spPr>
          <a:xfrm>
            <a:off x="3992400" y="3178600"/>
            <a:ext cx="1759800" cy="2709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Machine Learning</a:t>
            </a:r>
            <a:endParaRPr>
              <a:solidFill>
                <a:srgbClr val="FFFFFF"/>
              </a:solidFill>
            </a:endParaRPr>
          </a:p>
        </p:txBody>
      </p:sp>
      <p:sp>
        <p:nvSpPr>
          <p:cNvPr id="363" name="Google Shape;363;p30"/>
          <p:cNvSpPr txBox="1"/>
          <p:nvPr/>
        </p:nvSpPr>
        <p:spPr>
          <a:xfrm>
            <a:off x="3992400" y="3454825"/>
            <a:ext cx="17598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SciKit Learn</a:t>
            </a:r>
            <a:endParaRPr/>
          </a:p>
          <a:p>
            <a:pPr indent="-317500" lvl="0" marL="457200" rtl="0" algn="l">
              <a:spcBef>
                <a:spcPts val="0"/>
              </a:spcBef>
              <a:spcAft>
                <a:spcPts val="0"/>
              </a:spcAft>
              <a:buSzPts val="1400"/>
              <a:buChar char="●"/>
            </a:pPr>
            <a:r>
              <a:rPr lang="en"/>
              <a:t>Arima</a:t>
            </a:r>
            <a:endParaRPr/>
          </a:p>
          <a:p>
            <a:pPr indent="-317500" lvl="0" marL="457200" rtl="0" algn="l">
              <a:spcBef>
                <a:spcPts val="0"/>
              </a:spcBef>
              <a:spcAft>
                <a:spcPts val="0"/>
              </a:spcAft>
              <a:buSzPts val="1400"/>
              <a:buChar char="●"/>
            </a:pPr>
            <a:r>
              <a:rPr lang="en"/>
              <a:t>XGBoost</a:t>
            </a:r>
            <a:endParaRPr/>
          </a:p>
          <a:p>
            <a:pPr indent="-317500" lvl="0" marL="457200" rtl="0" algn="l">
              <a:spcBef>
                <a:spcPts val="0"/>
              </a:spcBef>
              <a:spcAft>
                <a:spcPts val="0"/>
              </a:spcAft>
              <a:buSzPts val="1400"/>
              <a:buChar char="●"/>
            </a:pPr>
            <a:r>
              <a:rPr lang="en"/>
              <a:t>Keras</a:t>
            </a:r>
            <a:endParaRPr/>
          </a:p>
        </p:txBody>
      </p:sp>
      <p:sp>
        <p:nvSpPr>
          <p:cNvPr id="364" name="Google Shape;364;p30"/>
          <p:cNvSpPr/>
          <p:nvPr/>
        </p:nvSpPr>
        <p:spPr>
          <a:xfrm>
            <a:off x="6000000" y="3178600"/>
            <a:ext cx="1982700" cy="2709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Interpretation libraries</a:t>
            </a:r>
            <a:endParaRPr>
              <a:solidFill>
                <a:srgbClr val="FFFFFF"/>
              </a:solidFill>
            </a:endParaRPr>
          </a:p>
        </p:txBody>
      </p:sp>
      <p:sp>
        <p:nvSpPr>
          <p:cNvPr id="365" name="Google Shape;365;p30"/>
          <p:cNvSpPr txBox="1"/>
          <p:nvPr/>
        </p:nvSpPr>
        <p:spPr>
          <a:xfrm>
            <a:off x="6111450" y="3454825"/>
            <a:ext cx="175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Shap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Impact </a:t>
            </a:r>
            <a:endParaRPr b="1" sz="2800">
              <a:solidFill>
                <a:srgbClr val="073763"/>
              </a:solidFill>
            </a:endParaRPr>
          </a:p>
        </p:txBody>
      </p:sp>
      <p:sp>
        <p:nvSpPr>
          <p:cNvPr id="371" name="Google Shape;371;p31"/>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Expected benefits of using our system</a:t>
            </a:r>
            <a:endParaRPr sz="1500">
              <a:solidFill>
                <a:srgbClr val="3D85C6"/>
              </a:solidFill>
            </a:endParaRPr>
          </a:p>
        </p:txBody>
      </p:sp>
      <p:sp>
        <p:nvSpPr>
          <p:cNvPr id="372" name="Google Shape;372;p31"/>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373" name="Google Shape;373;p31"/>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374" name="Google Shape;374;p31"/>
          <p:cNvSpPr/>
          <p:nvPr/>
        </p:nvSpPr>
        <p:spPr>
          <a:xfrm>
            <a:off x="3691202" y="2255677"/>
            <a:ext cx="1761600" cy="135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between two or all stocks in an industry </a:t>
            </a:r>
            <a:endParaRPr/>
          </a:p>
        </p:txBody>
      </p:sp>
      <p:sp>
        <p:nvSpPr>
          <p:cNvPr id="375" name="Google Shape;375;p31"/>
          <p:cNvSpPr/>
          <p:nvPr/>
        </p:nvSpPr>
        <p:spPr>
          <a:xfrm>
            <a:off x="6230954" y="2255677"/>
            <a:ext cx="1761600" cy="135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Interpretative features to assist investor in decision-making</a:t>
            </a:r>
            <a:endParaRPr/>
          </a:p>
        </p:txBody>
      </p:sp>
      <p:sp>
        <p:nvSpPr>
          <p:cNvPr id="376" name="Google Shape;376;p31"/>
          <p:cNvSpPr/>
          <p:nvPr/>
        </p:nvSpPr>
        <p:spPr>
          <a:xfrm>
            <a:off x="1151450" y="2255677"/>
            <a:ext cx="1761600" cy="135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1200"/>
              </a:spcAft>
              <a:buNone/>
            </a:pPr>
            <a:r>
              <a:rPr lang="en">
                <a:solidFill>
                  <a:schemeClr val="dk1"/>
                </a:solidFill>
              </a:rPr>
              <a:t>Predicting function for investors to sense future stock trends</a:t>
            </a:r>
            <a:endParaRPr/>
          </a:p>
        </p:txBody>
      </p:sp>
      <p:sp>
        <p:nvSpPr>
          <p:cNvPr id="377" name="Google Shape;377;p31"/>
          <p:cNvSpPr/>
          <p:nvPr/>
        </p:nvSpPr>
        <p:spPr>
          <a:xfrm>
            <a:off x="1601175" y="1209271"/>
            <a:ext cx="866700" cy="794700"/>
          </a:xfrm>
          <a:prstGeom prst="ellipse">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1802870" y="1352784"/>
            <a:ext cx="463528" cy="507796"/>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 name="Google Shape;379;p31"/>
          <p:cNvSpPr/>
          <p:nvPr/>
        </p:nvSpPr>
        <p:spPr>
          <a:xfrm>
            <a:off x="4210411" y="1209274"/>
            <a:ext cx="866700" cy="794700"/>
          </a:xfrm>
          <a:prstGeom prst="ellipse">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31"/>
          <p:cNvCxnSpPr/>
          <p:nvPr/>
        </p:nvCxnSpPr>
        <p:spPr>
          <a:xfrm flipH="1">
            <a:off x="4507659" y="1380844"/>
            <a:ext cx="5700" cy="343200"/>
          </a:xfrm>
          <a:prstGeom prst="straightConnector1">
            <a:avLst/>
          </a:prstGeom>
          <a:noFill/>
          <a:ln cap="flat" cmpd="sng" w="28575">
            <a:solidFill>
              <a:srgbClr val="073763"/>
            </a:solidFill>
            <a:prstDash val="solid"/>
            <a:round/>
            <a:headEnd len="med" w="med" type="none"/>
            <a:tailEnd len="med" w="med" type="none"/>
          </a:ln>
        </p:spPr>
      </p:cxnSp>
      <p:cxnSp>
        <p:nvCxnSpPr>
          <p:cNvPr id="381" name="Google Shape;381;p31"/>
          <p:cNvCxnSpPr/>
          <p:nvPr/>
        </p:nvCxnSpPr>
        <p:spPr>
          <a:xfrm rot="10800000">
            <a:off x="4507531" y="1723985"/>
            <a:ext cx="327000" cy="0"/>
          </a:xfrm>
          <a:prstGeom prst="straightConnector1">
            <a:avLst/>
          </a:prstGeom>
          <a:noFill/>
          <a:ln cap="flat" cmpd="sng" w="28575">
            <a:solidFill>
              <a:srgbClr val="073763"/>
            </a:solidFill>
            <a:prstDash val="solid"/>
            <a:round/>
            <a:headEnd len="med" w="med" type="none"/>
            <a:tailEnd len="med" w="med" type="none"/>
          </a:ln>
        </p:spPr>
      </p:cxnSp>
      <p:cxnSp>
        <p:nvCxnSpPr>
          <p:cNvPr id="382" name="Google Shape;382;p31"/>
          <p:cNvCxnSpPr/>
          <p:nvPr/>
        </p:nvCxnSpPr>
        <p:spPr>
          <a:xfrm flipH="1" rot="10800000">
            <a:off x="4563602" y="1489114"/>
            <a:ext cx="261900" cy="63300"/>
          </a:xfrm>
          <a:prstGeom prst="straightConnector1">
            <a:avLst/>
          </a:prstGeom>
          <a:noFill/>
          <a:ln cap="flat" cmpd="sng" w="19050">
            <a:solidFill>
              <a:srgbClr val="6AA84F"/>
            </a:solidFill>
            <a:prstDash val="solid"/>
            <a:round/>
            <a:headEnd len="med" w="med" type="none"/>
            <a:tailEnd len="med" w="med" type="none"/>
          </a:ln>
        </p:spPr>
      </p:cxnSp>
      <p:cxnSp>
        <p:nvCxnSpPr>
          <p:cNvPr id="383" name="Google Shape;383;p31"/>
          <p:cNvCxnSpPr/>
          <p:nvPr/>
        </p:nvCxnSpPr>
        <p:spPr>
          <a:xfrm flipH="1" rot="10800000">
            <a:off x="4635845" y="1534720"/>
            <a:ext cx="162600" cy="108000"/>
          </a:xfrm>
          <a:prstGeom prst="straightConnector1">
            <a:avLst/>
          </a:prstGeom>
          <a:noFill/>
          <a:ln cap="flat" cmpd="sng" w="19050">
            <a:solidFill>
              <a:srgbClr val="741B47"/>
            </a:solidFill>
            <a:prstDash val="solid"/>
            <a:round/>
            <a:headEnd len="med" w="med" type="none"/>
            <a:tailEnd len="med" w="med" type="none"/>
          </a:ln>
        </p:spPr>
      </p:cxnSp>
      <p:sp>
        <p:nvSpPr>
          <p:cNvPr id="384" name="Google Shape;384;p31"/>
          <p:cNvSpPr/>
          <p:nvPr/>
        </p:nvSpPr>
        <p:spPr>
          <a:xfrm>
            <a:off x="6756478" y="1209274"/>
            <a:ext cx="866700" cy="794700"/>
          </a:xfrm>
          <a:prstGeom prst="ellipse">
            <a:avLst/>
          </a:prstGeom>
          <a:solidFill>
            <a:srgbClr val="CFE2F3">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1"/>
          <p:cNvGrpSpPr/>
          <p:nvPr/>
        </p:nvGrpSpPr>
        <p:grpSpPr>
          <a:xfrm>
            <a:off x="6921232" y="1339873"/>
            <a:ext cx="545753" cy="533628"/>
            <a:chOff x="-42430625" y="1949750"/>
            <a:chExt cx="322950" cy="315775"/>
          </a:xfrm>
        </p:grpSpPr>
        <p:sp>
          <p:nvSpPr>
            <p:cNvPr id="386" name="Google Shape;386;p31"/>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1"/>
          <p:cNvSpPr/>
          <p:nvPr/>
        </p:nvSpPr>
        <p:spPr>
          <a:xfrm>
            <a:off x="721600" y="4035775"/>
            <a:ext cx="7424100" cy="8580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Sixth Sense is a one-stop system to help users make investment decisions using predictions, correlational analysis &amp; interpretative details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Our Team</a:t>
            </a:r>
            <a:endParaRPr b="1" sz="2800">
              <a:solidFill>
                <a:srgbClr val="073763"/>
              </a:solidFill>
            </a:endParaRPr>
          </a:p>
        </p:txBody>
      </p:sp>
      <p:sp>
        <p:nvSpPr>
          <p:cNvPr id="66" name="Google Shape;66;p14"/>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67" name="Google Shape;67;p14"/>
          <p:cNvPicPr preferRelativeResize="0"/>
          <p:nvPr/>
        </p:nvPicPr>
        <p:blipFill>
          <a:blip r:embed="rId3">
            <a:alphaModFix/>
          </a:blip>
          <a:stretch>
            <a:fillRect/>
          </a:stretch>
        </p:blipFill>
        <p:spPr>
          <a:xfrm>
            <a:off x="7632750" y="236375"/>
            <a:ext cx="1449644" cy="345900"/>
          </a:xfrm>
          <a:prstGeom prst="rect">
            <a:avLst/>
          </a:prstGeom>
          <a:noFill/>
          <a:ln>
            <a:noFill/>
          </a:ln>
        </p:spPr>
      </p:pic>
      <p:pic>
        <p:nvPicPr>
          <p:cNvPr id="68" name="Google Shape;68;p14"/>
          <p:cNvPicPr preferRelativeResize="0"/>
          <p:nvPr/>
        </p:nvPicPr>
        <p:blipFill rotWithShape="1">
          <a:blip r:embed="rId4">
            <a:alphaModFix/>
          </a:blip>
          <a:srcRect b="9462" l="0" r="0" t="11020"/>
          <a:stretch/>
        </p:blipFill>
        <p:spPr>
          <a:xfrm>
            <a:off x="787738" y="805175"/>
            <a:ext cx="1280900" cy="1527775"/>
          </a:xfrm>
          <a:prstGeom prst="rect">
            <a:avLst/>
          </a:prstGeom>
          <a:noFill/>
          <a:ln>
            <a:noFill/>
          </a:ln>
        </p:spPr>
      </p:pic>
      <p:pic>
        <p:nvPicPr>
          <p:cNvPr id="69" name="Google Shape;69;p14"/>
          <p:cNvPicPr preferRelativeResize="0"/>
          <p:nvPr/>
        </p:nvPicPr>
        <p:blipFill>
          <a:blip r:embed="rId5">
            <a:alphaModFix/>
          </a:blip>
          <a:stretch>
            <a:fillRect/>
          </a:stretch>
        </p:blipFill>
        <p:spPr>
          <a:xfrm>
            <a:off x="3702650" y="805177"/>
            <a:ext cx="1527806" cy="1527773"/>
          </a:xfrm>
          <a:prstGeom prst="rect">
            <a:avLst/>
          </a:prstGeom>
          <a:noFill/>
          <a:ln>
            <a:noFill/>
          </a:ln>
        </p:spPr>
      </p:pic>
      <p:pic>
        <p:nvPicPr>
          <p:cNvPr id="70" name="Google Shape;70;p14"/>
          <p:cNvPicPr preferRelativeResize="0"/>
          <p:nvPr/>
        </p:nvPicPr>
        <p:blipFill rotWithShape="1">
          <a:blip r:embed="rId6">
            <a:alphaModFix/>
          </a:blip>
          <a:srcRect b="26000" l="12972" r="5180" t="5506"/>
          <a:stretch/>
        </p:blipFill>
        <p:spPr>
          <a:xfrm>
            <a:off x="6677588" y="805175"/>
            <a:ext cx="1598019" cy="1527774"/>
          </a:xfrm>
          <a:prstGeom prst="rect">
            <a:avLst/>
          </a:prstGeom>
          <a:noFill/>
          <a:ln>
            <a:noFill/>
          </a:ln>
        </p:spPr>
      </p:pic>
      <p:pic>
        <p:nvPicPr>
          <p:cNvPr id="71" name="Google Shape;71;p14"/>
          <p:cNvPicPr preferRelativeResize="0"/>
          <p:nvPr/>
        </p:nvPicPr>
        <p:blipFill rotWithShape="1">
          <a:blip r:embed="rId7">
            <a:alphaModFix/>
          </a:blip>
          <a:srcRect b="43868" l="35384" r="27239" t="18765"/>
          <a:stretch/>
        </p:blipFill>
        <p:spPr>
          <a:xfrm>
            <a:off x="787738" y="3034200"/>
            <a:ext cx="1442215" cy="1527774"/>
          </a:xfrm>
          <a:prstGeom prst="rect">
            <a:avLst/>
          </a:prstGeom>
          <a:noFill/>
          <a:ln>
            <a:noFill/>
          </a:ln>
        </p:spPr>
      </p:pic>
      <p:pic>
        <p:nvPicPr>
          <p:cNvPr id="72" name="Google Shape;72;p14"/>
          <p:cNvPicPr preferRelativeResize="0"/>
          <p:nvPr/>
        </p:nvPicPr>
        <p:blipFill rotWithShape="1">
          <a:blip r:embed="rId8">
            <a:alphaModFix/>
          </a:blip>
          <a:srcRect b="0" l="0" r="6454" t="13956"/>
          <a:stretch/>
        </p:blipFill>
        <p:spPr>
          <a:xfrm>
            <a:off x="3677086" y="3034200"/>
            <a:ext cx="1527799" cy="1527775"/>
          </a:xfrm>
          <a:prstGeom prst="rect">
            <a:avLst/>
          </a:prstGeom>
          <a:noFill/>
          <a:ln>
            <a:noFill/>
          </a:ln>
        </p:spPr>
      </p:pic>
      <p:pic>
        <p:nvPicPr>
          <p:cNvPr id="73" name="Google Shape;73;p14"/>
          <p:cNvPicPr preferRelativeResize="0"/>
          <p:nvPr/>
        </p:nvPicPr>
        <p:blipFill rotWithShape="1">
          <a:blip r:embed="rId9">
            <a:alphaModFix/>
          </a:blip>
          <a:srcRect b="0" l="17975" r="17620" t="11621"/>
          <a:stretch/>
        </p:blipFill>
        <p:spPr>
          <a:xfrm>
            <a:off x="6862888" y="3034200"/>
            <a:ext cx="1227424" cy="1527776"/>
          </a:xfrm>
          <a:prstGeom prst="rect">
            <a:avLst/>
          </a:prstGeom>
          <a:noFill/>
          <a:ln>
            <a:noFill/>
          </a:ln>
        </p:spPr>
      </p:pic>
      <p:sp>
        <p:nvSpPr>
          <p:cNvPr id="74" name="Google Shape;74;p14"/>
          <p:cNvSpPr txBox="1"/>
          <p:nvPr/>
        </p:nvSpPr>
        <p:spPr>
          <a:xfrm>
            <a:off x="190950" y="2332950"/>
            <a:ext cx="26358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Welvin Bun</a:t>
            </a:r>
            <a:endParaRPr b="1">
              <a:solidFill>
                <a:srgbClr val="0B5394"/>
              </a:solidFill>
            </a:endParaRPr>
          </a:p>
          <a:p>
            <a:pPr indent="0" lvl="0" marL="0" rtl="0" algn="ctr">
              <a:spcBef>
                <a:spcPts val="0"/>
              </a:spcBef>
              <a:spcAft>
                <a:spcPts val="0"/>
              </a:spcAft>
              <a:buNone/>
            </a:pPr>
            <a:r>
              <a:rPr lang="en">
                <a:solidFill>
                  <a:srgbClr val="0B5394"/>
                </a:solidFill>
              </a:rPr>
              <a:t>Year 3, Computer Science</a:t>
            </a:r>
            <a:endParaRPr>
              <a:solidFill>
                <a:srgbClr val="0B5394"/>
              </a:solidFill>
            </a:endParaRPr>
          </a:p>
        </p:txBody>
      </p:sp>
      <p:sp>
        <p:nvSpPr>
          <p:cNvPr id="75" name="Google Shape;75;p14"/>
          <p:cNvSpPr txBox="1"/>
          <p:nvPr/>
        </p:nvSpPr>
        <p:spPr>
          <a:xfrm>
            <a:off x="3123075" y="2332950"/>
            <a:ext cx="26358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Manya Agarwal</a:t>
            </a:r>
            <a:endParaRPr b="1">
              <a:solidFill>
                <a:srgbClr val="0B5394"/>
              </a:solidFill>
            </a:endParaRPr>
          </a:p>
          <a:p>
            <a:pPr indent="0" lvl="0" marL="0" rtl="0" algn="ctr">
              <a:spcBef>
                <a:spcPts val="0"/>
              </a:spcBef>
              <a:spcAft>
                <a:spcPts val="0"/>
              </a:spcAft>
              <a:buClr>
                <a:schemeClr val="dk1"/>
              </a:buClr>
              <a:buSzPts val="1100"/>
              <a:buFont typeface="Arial"/>
              <a:buNone/>
            </a:pPr>
            <a:r>
              <a:rPr lang="en">
                <a:solidFill>
                  <a:srgbClr val="0B5394"/>
                </a:solidFill>
              </a:rPr>
              <a:t>Year 3, Computer Science</a:t>
            </a:r>
            <a:endParaRPr>
              <a:solidFill>
                <a:srgbClr val="0B5394"/>
              </a:solidFill>
            </a:endParaRPr>
          </a:p>
          <a:p>
            <a:pPr indent="0" lvl="0" marL="0" rtl="0" algn="ctr">
              <a:spcBef>
                <a:spcPts val="0"/>
              </a:spcBef>
              <a:spcAft>
                <a:spcPts val="0"/>
              </a:spcAft>
              <a:buNone/>
            </a:pPr>
            <a:r>
              <a:t/>
            </a:r>
            <a:endParaRPr b="1">
              <a:solidFill>
                <a:srgbClr val="0B5394"/>
              </a:solidFill>
            </a:endParaRPr>
          </a:p>
        </p:txBody>
      </p:sp>
      <p:sp>
        <p:nvSpPr>
          <p:cNvPr id="76" name="Google Shape;76;p14"/>
          <p:cNvSpPr txBox="1"/>
          <p:nvPr/>
        </p:nvSpPr>
        <p:spPr>
          <a:xfrm>
            <a:off x="6259125" y="2332950"/>
            <a:ext cx="26793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Ahsan Syed</a:t>
            </a:r>
            <a:endParaRPr b="1">
              <a:solidFill>
                <a:srgbClr val="0B5394"/>
              </a:solidFill>
            </a:endParaRPr>
          </a:p>
          <a:p>
            <a:pPr indent="0" lvl="0" marL="0" rtl="0" algn="ctr">
              <a:spcBef>
                <a:spcPts val="0"/>
              </a:spcBef>
              <a:spcAft>
                <a:spcPts val="0"/>
              </a:spcAft>
              <a:buClr>
                <a:schemeClr val="dk1"/>
              </a:buClr>
              <a:buSzPts val="1100"/>
              <a:buFont typeface="Arial"/>
              <a:buNone/>
            </a:pPr>
            <a:r>
              <a:rPr lang="en">
                <a:solidFill>
                  <a:srgbClr val="0B5394"/>
                </a:solidFill>
              </a:rPr>
              <a:t>Year 3, Computer Science</a:t>
            </a:r>
            <a:endParaRPr>
              <a:solidFill>
                <a:srgbClr val="0B5394"/>
              </a:solidFill>
            </a:endParaRPr>
          </a:p>
          <a:p>
            <a:pPr indent="0" lvl="0" marL="0" rtl="0" algn="ctr">
              <a:spcBef>
                <a:spcPts val="0"/>
              </a:spcBef>
              <a:spcAft>
                <a:spcPts val="0"/>
              </a:spcAft>
              <a:buNone/>
            </a:pPr>
            <a:r>
              <a:t/>
            </a:r>
            <a:endParaRPr b="1">
              <a:solidFill>
                <a:srgbClr val="0B5394"/>
              </a:solidFill>
            </a:endParaRPr>
          </a:p>
        </p:txBody>
      </p:sp>
      <p:sp>
        <p:nvSpPr>
          <p:cNvPr id="77" name="Google Shape;77;p14"/>
          <p:cNvSpPr txBox="1"/>
          <p:nvPr/>
        </p:nvSpPr>
        <p:spPr>
          <a:xfrm>
            <a:off x="-27150" y="4500875"/>
            <a:ext cx="30720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Mahnoor Ahmed</a:t>
            </a:r>
            <a:endParaRPr b="1">
              <a:solidFill>
                <a:srgbClr val="0B5394"/>
              </a:solidFill>
            </a:endParaRPr>
          </a:p>
          <a:p>
            <a:pPr indent="0" lvl="0" marL="0" rtl="0" algn="ctr">
              <a:spcBef>
                <a:spcPts val="0"/>
              </a:spcBef>
              <a:spcAft>
                <a:spcPts val="0"/>
              </a:spcAft>
              <a:buNone/>
            </a:pPr>
            <a:r>
              <a:rPr lang="en">
                <a:solidFill>
                  <a:srgbClr val="0B5394"/>
                </a:solidFill>
              </a:rPr>
              <a:t>Year 3, Decision Analytics</a:t>
            </a:r>
            <a:endParaRPr>
              <a:solidFill>
                <a:srgbClr val="0B5394"/>
              </a:solidFill>
            </a:endParaRPr>
          </a:p>
        </p:txBody>
      </p:sp>
      <p:sp>
        <p:nvSpPr>
          <p:cNvPr id="78" name="Google Shape;78;p14"/>
          <p:cNvSpPr txBox="1"/>
          <p:nvPr/>
        </p:nvSpPr>
        <p:spPr>
          <a:xfrm>
            <a:off x="3093975" y="4500875"/>
            <a:ext cx="27975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Diabul Haque</a:t>
            </a:r>
            <a:endParaRPr b="1">
              <a:solidFill>
                <a:srgbClr val="0B5394"/>
              </a:solidFill>
            </a:endParaRPr>
          </a:p>
          <a:p>
            <a:pPr indent="0" lvl="0" marL="0" rtl="0" algn="ctr">
              <a:spcBef>
                <a:spcPts val="0"/>
              </a:spcBef>
              <a:spcAft>
                <a:spcPts val="0"/>
              </a:spcAft>
              <a:buClr>
                <a:schemeClr val="dk1"/>
              </a:buClr>
              <a:buSzPts val="1100"/>
              <a:buFont typeface="Arial"/>
              <a:buNone/>
            </a:pPr>
            <a:r>
              <a:rPr lang="en">
                <a:solidFill>
                  <a:srgbClr val="0B5394"/>
                </a:solidFill>
              </a:rPr>
              <a:t>Year 3, Computer Science</a:t>
            </a:r>
            <a:endParaRPr>
              <a:solidFill>
                <a:srgbClr val="0B5394"/>
              </a:solidFill>
            </a:endParaRPr>
          </a:p>
          <a:p>
            <a:pPr indent="0" lvl="0" marL="0" rtl="0" algn="ctr">
              <a:spcBef>
                <a:spcPts val="0"/>
              </a:spcBef>
              <a:spcAft>
                <a:spcPts val="0"/>
              </a:spcAft>
              <a:buNone/>
            </a:pPr>
            <a:r>
              <a:t/>
            </a:r>
            <a:endParaRPr b="1">
              <a:solidFill>
                <a:srgbClr val="0B5394"/>
              </a:solidFill>
            </a:endParaRPr>
          </a:p>
        </p:txBody>
      </p:sp>
      <p:sp>
        <p:nvSpPr>
          <p:cNvPr id="79" name="Google Shape;79;p14"/>
          <p:cNvSpPr txBox="1"/>
          <p:nvPr/>
        </p:nvSpPr>
        <p:spPr>
          <a:xfrm>
            <a:off x="5242350" y="4500875"/>
            <a:ext cx="44685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Gauri Mahendru</a:t>
            </a:r>
            <a:endParaRPr b="1">
              <a:solidFill>
                <a:srgbClr val="0B5394"/>
              </a:solidFill>
            </a:endParaRPr>
          </a:p>
          <a:p>
            <a:pPr indent="0" lvl="0" marL="0" rtl="0" algn="ctr">
              <a:spcBef>
                <a:spcPts val="0"/>
              </a:spcBef>
              <a:spcAft>
                <a:spcPts val="0"/>
              </a:spcAft>
              <a:buNone/>
            </a:pPr>
            <a:r>
              <a:rPr lang="en">
                <a:solidFill>
                  <a:srgbClr val="0B5394"/>
                </a:solidFill>
              </a:rPr>
              <a:t>Year 3, Global Business &amp; Finance</a:t>
            </a:r>
            <a:endParaRPr>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94" name="Shape 394"/>
        <p:cNvGrpSpPr/>
        <p:nvPr/>
      </p:nvGrpSpPr>
      <p:grpSpPr>
        <a:xfrm>
          <a:off x="0" y="0"/>
          <a:ext cx="0" cy="0"/>
          <a:chOff x="0" y="0"/>
          <a:chExt cx="0" cy="0"/>
        </a:xfrm>
      </p:grpSpPr>
      <p:sp>
        <p:nvSpPr>
          <p:cNvPr id="395" name="Google Shape;395;p32"/>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Conclusion</a:t>
            </a:r>
            <a:endParaRPr b="1" sz="2800">
              <a:solidFill>
                <a:srgbClr val="FFFFFF"/>
              </a:solidFill>
            </a:endParaRPr>
          </a:p>
        </p:txBody>
      </p:sp>
      <p:sp>
        <p:nvSpPr>
          <p:cNvPr id="396" name="Google Shape;396;p32"/>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3D85C6"/>
              </a:solidFill>
            </a:endParaRPr>
          </a:p>
        </p:txBody>
      </p:sp>
      <p:sp>
        <p:nvSpPr>
          <p:cNvPr id="397" name="Google Shape;397;p32"/>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398" name="Google Shape;398;p32"/>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399" name="Google Shape;399;p32"/>
          <p:cNvSpPr txBox="1"/>
          <p:nvPr/>
        </p:nvSpPr>
        <p:spPr>
          <a:xfrm>
            <a:off x="543900" y="1459050"/>
            <a:ext cx="8056200" cy="22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Our system will assist investors by providing them with insightful interpretations of the predictions shown, thereby allowing them to make decisions using the model as well as their own expertise</a:t>
            </a:r>
            <a:endParaRPr sz="2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6919053" y="2728514"/>
            <a:ext cx="1667100" cy="18567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4743299" y="2747011"/>
            <a:ext cx="1667100" cy="18567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2567545" y="2747011"/>
            <a:ext cx="1667100" cy="1856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403924" y="2747011"/>
            <a:ext cx="1667100" cy="1856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Current landscape of prediction models </a:t>
            </a:r>
            <a:endParaRPr b="1" sz="2800">
              <a:solidFill>
                <a:srgbClr val="073763"/>
              </a:solidFill>
            </a:endParaRPr>
          </a:p>
        </p:txBody>
      </p:sp>
      <p:sp>
        <p:nvSpPr>
          <p:cNvPr id="89" name="Google Shape;89;p15"/>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Examining the current models</a:t>
            </a:r>
            <a:endParaRPr sz="1500">
              <a:solidFill>
                <a:srgbClr val="3D85C6"/>
              </a:solidFill>
            </a:endParaRPr>
          </a:p>
        </p:txBody>
      </p:sp>
      <p:sp>
        <p:nvSpPr>
          <p:cNvPr id="90" name="Google Shape;90;p15"/>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91" name="Google Shape;91;p15"/>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92" name="Google Shape;92;p15"/>
          <p:cNvSpPr/>
          <p:nvPr/>
        </p:nvSpPr>
        <p:spPr>
          <a:xfrm>
            <a:off x="6952885" y="1832552"/>
            <a:ext cx="1550700" cy="837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Limited or no interpretations available</a:t>
            </a:r>
            <a:endParaRPr b="1"/>
          </a:p>
        </p:txBody>
      </p:sp>
      <p:sp>
        <p:nvSpPr>
          <p:cNvPr id="93" name="Google Shape;93;p15"/>
          <p:cNvSpPr/>
          <p:nvPr/>
        </p:nvSpPr>
        <p:spPr>
          <a:xfrm>
            <a:off x="462023" y="1832552"/>
            <a:ext cx="1550700" cy="837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Comprehensive models</a:t>
            </a:r>
            <a:endParaRPr b="1"/>
          </a:p>
        </p:txBody>
      </p:sp>
      <p:sp>
        <p:nvSpPr>
          <p:cNvPr id="94" name="Google Shape;94;p15"/>
          <p:cNvSpPr/>
          <p:nvPr/>
        </p:nvSpPr>
        <p:spPr>
          <a:xfrm>
            <a:off x="4789264" y="1832552"/>
            <a:ext cx="1550700" cy="837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Predictions aren’t always right</a:t>
            </a:r>
            <a:endParaRPr b="1"/>
          </a:p>
        </p:txBody>
      </p:sp>
      <p:sp>
        <p:nvSpPr>
          <p:cNvPr id="95" name="Google Shape;95;p15"/>
          <p:cNvSpPr/>
          <p:nvPr/>
        </p:nvSpPr>
        <p:spPr>
          <a:xfrm>
            <a:off x="2625644" y="1832552"/>
            <a:ext cx="1550700" cy="837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Historical insights</a:t>
            </a:r>
            <a:endParaRPr b="1"/>
          </a:p>
        </p:txBody>
      </p:sp>
      <p:sp>
        <p:nvSpPr>
          <p:cNvPr id="96" name="Google Shape;96;p15"/>
          <p:cNvSpPr txBox="1"/>
          <p:nvPr/>
        </p:nvSpPr>
        <p:spPr>
          <a:xfrm>
            <a:off x="1493407" y="1310271"/>
            <a:ext cx="17544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73763"/>
                </a:solidFill>
              </a:rPr>
              <a:t>Advantages</a:t>
            </a:r>
            <a:endParaRPr b="1" sz="1600">
              <a:solidFill>
                <a:srgbClr val="073763"/>
              </a:solidFill>
            </a:endParaRPr>
          </a:p>
        </p:txBody>
      </p:sp>
      <p:sp>
        <p:nvSpPr>
          <p:cNvPr id="97" name="Google Shape;97;p15"/>
          <p:cNvSpPr txBox="1"/>
          <p:nvPr/>
        </p:nvSpPr>
        <p:spPr>
          <a:xfrm>
            <a:off x="5519805" y="1291775"/>
            <a:ext cx="17544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73763"/>
                </a:solidFill>
              </a:rPr>
              <a:t>Disadvantages</a:t>
            </a:r>
            <a:endParaRPr sz="1600">
              <a:solidFill>
                <a:srgbClr val="073763"/>
              </a:solidFill>
            </a:endParaRPr>
          </a:p>
        </p:txBody>
      </p:sp>
      <p:cxnSp>
        <p:nvCxnSpPr>
          <p:cNvPr id="98" name="Google Shape;98;p15"/>
          <p:cNvCxnSpPr/>
          <p:nvPr/>
        </p:nvCxnSpPr>
        <p:spPr>
          <a:xfrm>
            <a:off x="4487707" y="1291775"/>
            <a:ext cx="900" cy="3453900"/>
          </a:xfrm>
          <a:prstGeom prst="straightConnector1">
            <a:avLst/>
          </a:prstGeom>
          <a:noFill/>
          <a:ln cap="flat" cmpd="sng" w="28575">
            <a:solidFill>
              <a:srgbClr val="9FC5E8"/>
            </a:solidFill>
            <a:prstDash val="dashDot"/>
            <a:round/>
            <a:headEnd len="med" w="med" type="none"/>
            <a:tailEnd len="med" w="med" type="none"/>
          </a:ln>
        </p:spPr>
      </p:cxnSp>
      <p:sp>
        <p:nvSpPr>
          <p:cNvPr id="99" name="Google Shape;99;p15"/>
          <p:cNvSpPr txBox="1"/>
          <p:nvPr/>
        </p:nvSpPr>
        <p:spPr>
          <a:xfrm>
            <a:off x="4699649"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markets are very unpredictable at the end of the day. Thus, it is essential that the model is understood by the investor.</a:t>
            </a:r>
            <a:endParaRPr/>
          </a:p>
        </p:txBody>
      </p:sp>
      <p:sp>
        <p:nvSpPr>
          <p:cNvPr id="100" name="Google Shape;100;p15"/>
          <p:cNvSpPr txBox="1"/>
          <p:nvPr/>
        </p:nvSpPr>
        <p:spPr>
          <a:xfrm>
            <a:off x="6919050" y="2747000"/>
            <a:ext cx="16671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Investors do not know what’s influencing the model’s output. Thus, it prevents them from efficient decision making.</a:t>
            </a:r>
            <a:endParaRPr/>
          </a:p>
        </p:txBody>
      </p:sp>
      <p:sp>
        <p:nvSpPr>
          <p:cNvPr id="101" name="Google Shape;101;p15"/>
          <p:cNvSpPr txBox="1"/>
          <p:nvPr/>
        </p:nvSpPr>
        <p:spPr>
          <a:xfrm>
            <a:off x="2548174"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Analysing historical data to generate future predictions provides unique insights to the investor about the market’s tendencies</a:t>
            </a:r>
            <a:endParaRPr/>
          </a:p>
        </p:txBody>
      </p:sp>
      <p:sp>
        <p:nvSpPr>
          <p:cNvPr id="102" name="Google Shape;102;p15"/>
          <p:cNvSpPr txBox="1"/>
          <p:nvPr/>
        </p:nvSpPr>
        <p:spPr>
          <a:xfrm>
            <a:off x="353050"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Prediction models available today take into account a large number of macro &amp; micro factors, thereby deducing results of high accuracy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p:nvPr/>
        </p:nvSpPr>
        <p:spPr>
          <a:xfrm>
            <a:off x="6919053" y="2728514"/>
            <a:ext cx="1667100" cy="18567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4743299" y="2747011"/>
            <a:ext cx="1667100" cy="18567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2567545" y="2747011"/>
            <a:ext cx="1667100" cy="1856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03924" y="2747011"/>
            <a:ext cx="1667100" cy="1856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Current landscape of prediction models </a:t>
            </a:r>
            <a:endParaRPr b="1" sz="2800">
              <a:solidFill>
                <a:srgbClr val="073763"/>
              </a:solidFill>
            </a:endParaRPr>
          </a:p>
        </p:txBody>
      </p:sp>
      <p:sp>
        <p:nvSpPr>
          <p:cNvPr id="112" name="Google Shape;112;p16"/>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Examining the current models</a:t>
            </a:r>
            <a:endParaRPr sz="1500">
              <a:solidFill>
                <a:srgbClr val="3D85C6"/>
              </a:solidFill>
            </a:endParaRPr>
          </a:p>
        </p:txBody>
      </p:sp>
      <p:sp>
        <p:nvSpPr>
          <p:cNvPr id="113" name="Google Shape;113;p16"/>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114" name="Google Shape;114;p16"/>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115" name="Google Shape;115;p16"/>
          <p:cNvSpPr/>
          <p:nvPr/>
        </p:nvSpPr>
        <p:spPr>
          <a:xfrm>
            <a:off x="6952885" y="1832552"/>
            <a:ext cx="1550700" cy="837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Limited or no interpretations available</a:t>
            </a:r>
            <a:endParaRPr b="1"/>
          </a:p>
        </p:txBody>
      </p:sp>
      <p:sp>
        <p:nvSpPr>
          <p:cNvPr id="116" name="Google Shape;116;p16"/>
          <p:cNvSpPr/>
          <p:nvPr/>
        </p:nvSpPr>
        <p:spPr>
          <a:xfrm>
            <a:off x="462023" y="1832552"/>
            <a:ext cx="1550700" cy="837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Comprehensive models</a:t>
            </a:r>
            <a:endParaRPr b="1"/>
          </a:p>
        </p:txBody>
      </p:sp>
      <p:sp>
        <p:nvSpPr>
          <p:cNvPr id="117" name="Google Shape;117;p16"/>
          <p:cNvSpPr/>
          <p:nvPr/>
        </p:nvSpPr>
        <p:spPr>
          <a:xfrm>
            <a:off x="4789264" y="1832552"/>
            <a:ext cx="1550700" cy="837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Predictions aren’t always right</a:t>
            </a:r>
            <a:endParaRPr b="1"/>
          </a:p>
        </p:txBody>
      </p:sp>
      <p:sp>
        <p:nvSpPr>
          <p:cNvPr id="118" name="Google Shape;118;p16"/>
          <p:cNvSpPr/>
          <p:nvPr/>
        </p:nvSpPr>
        <p:spPr>
          <a:xfrm>
            <a:off x="2625644" y="1832552"/>
            <a:ext cx="1550700" cy="837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Historical insights</a:t>
            </a:r>
            <a:endParaRPr b="1"/>
          </a:p>
        </p:txBody>
      </p:sp>
      <p:sp>
        <p:nvSpPr>
          <p:cNvPr id="119" name="Google Shape;119;p16"/>
          <p:cNvSpPr txBox="1"/>
          <p:nvPr/>
        </p:nvSpPr>
        <p:spPr>
          <a:xfrm>
            <a:off x="1493407" y="1310271"/>
            <a:ext cx="17544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73763"/>
                </a:solidFill>
              </a:rPr>
              <a:t>Advantages</a:t>
            </a:r>
            <a:endParaRPr b="1" sz="1600">
              <a:solidFill>
                <a:srgbClr val="073763"/>
              </a:solidFill>
            </a:endParaRPr>
          </a:p>
        </p:txBody>
      </p:sp>
      <p:sp>
        <p:nvSpPr>
          <p:cNvPr id="120" name="Google Shape;120;p16"/>
          <p:cNvSpPr txBox="1"/>
          <p:nvPr/>
        </p:nvSpPr>
        <p:spPr>
          <a:xfrm>
            <a:off x="5519805" y="1291775"/>
            <a:ext cx="17544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73763"/>
                </a:solidFill>
              </a:rPr>
              <a:t>Disadvantages</a:t>
            </a:r>
            <a:endParaRPr sz="1600">
              <a:solidFill>
                <a:srgbClr val="073763"/>
              </a:solidFill>
            </a:endParaRPr>
          </a:p>
        </p:txBody>
      </p:sp>
      <p:cxnSp>
        <p:nvCxnSpPr>
          <p:cNvPr id="121" name="Google Shape;121;p16"/>
          <p:cNvCxnSpPr/>
          <p:nvPr/>
        </p:nvCxnSpPr>
        <p:spPr>
          <a:xfrm>
            <a:off x="4487707" y="1291775"/>
            <a:ext cx="900" cy="3453900"/>
          </a:xfrm>
          <a:prstGeom prst="straightConnector1">
            <a:avLst/>
          </a:prstGeom>
          <a:noFill/>
          <a:ln cap="flat" cmpd="sng" w="28575">
            <a:solidFill>
              <a:srgbClr val="9FC5E8"/>
            </a:solidFill>
            <a:prstDash val="dashDot"/>
            <a:round/>
            <a:headEnd len="med" w="med" type="none"/>
            <a:tailEnd len="med" w="med" type="none"/>
          </a:ln>
        </p:spPr>
      </p:cxnSp>
      <p:sp>
        <p:nvSpPr>
          <p:cNvPr id="122" name="Google Shape;122;p16"/>
          <p:cNvSpPr txBox="1"/>
          <p:nvPr/>
        </p:nvSpPr>
        <p:spPr>
          <a:xfrm>
            <a:off x="4699649"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markets are very unpredictable at the end of the day. Thus, it is essential that the model is understood by the investor.</a:t>
            </a:r>
            <a:endParaRPr/>
          </a:p>
        </p:txBody>
      </p:sp>
      <p:sp>
        <p:nvSpPr>
          <p:cNvPr id="123" name="Google Shape;123;p16"/>
          <p:cNvSpPr txBox="1"/>
          <p:nvPr/>
        </p:nvSpPr>
        <p:spPr>
          <a:xfrm>
            <a:off x="6919050" y="2747000"/>
            <a:ext cx="16671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Investors do not know what’s influencing the model’s output. Thus, it prevents them from efficient decision making.</a:t>
            </a:r>
            <a:endParaRPr/>
          </a:p>
        </p:txBody>
      </p:sp>
      <p:sp>
        <p:nvSpPr>
          <p:cNvPr id="124" name="Google Shape;124;p16"/>
          <p:cNvSpPr txBox="1"/>
          <p:nvPr/>
        </p:nvSpPr>
        <p:spPr>
          <a:xfrm>
            <a:off x="2548174"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Analysing historical data to generate future predictions provides unique insights to the investor about the market’s tendencies</a:t>
            </a:r>
            <a:endParaRPr/>
          </a:p>
        </p:txBody>
      </p:sp>
      <p:sp>
        <p:nvSpPr>
          <p:cNvPr id="125" name="Google Shape;125;p16"/>
          <p:cNvSpPr txBox="1"/>
          <p:nvPr/>
        </p:nvSpPr>
        <p:spPr>
          <a:xfrm>
            <a:off x="353050" y="2747000"/>
            <a:ext cx="1754400" cy="16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Prediction models available today take into account a large number of macro &amp; micro factors, thereby deducing results of high accuracy</a:t>
            </a:r>
            <a:endParaRPr/>
          </a:p>
        </p:txBody>
      </p:sp>
      <p:sp>
        <p:nvSpPr>
          <p:cNvPr id="126" name="Google Shape;126;p16"/>
          <p:cNvSpPr/>
          <p:nvPr/>
        </p:nvSpPr>
        <p:spPr>
          <a:xfrm>
            <a:off x="-10175" y="-75"/>
            <a:ext cx="9144000" cy="5143500"/>
          </a:xfrm>
          <a:prstGeom prst="rect">
            <a:avLst/>
          </a:prstGeom>
          <a:solidFill>
            <a:srgbClr val="EFEFEF">
              <a:alpha val="64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849775" y="1552800"/>
            <a:ext cx="7424100" cy="2037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Thus, we need to make the systems interpretative so that humans can apply their expertise to make the right decisions in case the prediction doesn’t seem right</a:t>
            </a:r>
            <a:endParaRPr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p:nvPr/>
        </p:nvSpPr>
        <p:spPr>
          <a:xfrm>
            <a:off x="7450650" y="1046763"/>
            <a:ext cx="721200" cy="6510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4331350" y="1046763"/>
            <a:ext cx="721200" cy="6510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1248650" y="1046750"/>
            <a:ext cx="721200" cy="6510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Benefits of Human Interpretable models</a:t>
            </a:r>
            <a:endParaRPr b="1" sz="2800">
              <a:solidFill>
                <a:srgbClr val="073763"/>
              </a:solidFill>
            </a:endParaRPr>
          </a:p>
        </p:txBody>
      </p:sp>
      <p:sp>
        <p:nvSpPr>
          <p:cNvPr id="136" name="Google Shape;136;p17"/>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It’s all about the details...</a:t>
            </a:r>
            <a:endParaRPr sz="1500">
              <a:solidFill>
                <a:srgbClr val="3D85C6"/>
              </a:solidFill>
            </a:endParaRPr>
          </a:p>
        </p:txBody>
      </p:sp>
      <p:sp>
        <p:nvSpPr>
          <p:cNvPr id="137" name="Google Shape;137;p17"/>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138" name="Google Shape;138;p17"/>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139" name="Google Shape;139;p17"/>
          <p:cNvSpPr/>
          <p:nvPr/>
        </p:nvSpPr>
        <p:spPr>
          <a:xfrm>
            <a:off x="794450" y="1786950"/>
            <a:ext cx="1629600" cy="93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Numbers only tell part of the story</a:t>
            </a:r>
            <a:endParaRPr/>
          </a:p>
        </p:txBody>
      </p:sp>
      <p:sp>
        <p:nvSpPr>
          <p:cNvPr id="140" name="Google Shape;140;p17"/>
          <p:cNvSpPr txBox="1"/>
          <p:nvPr/>
        </p:nvSpPr>
        <p:spPr>
          <a:xfrm>
            <a:off x="417650" y="2882050"/>
            <a:ext cx="2383200" cy="1914300"/>
          </a:xfrm>
          <a:prstGeom prst="rect">
            <a:avLst/>
          </a:prstGeom>
          <a:noFill/>
          <a:ln cap="flat" cmpd="sng" w="28575">
            <a:solidFill>
              <a:srgbClr val="00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These are highly influenced by macro-economic factors, so it’s important to understand the logic behind the model for certain decision making scenarios</a:t>
            </a:r>
            <a:endParaRPr/>
          </a:p>
        </p:txBody>
      </p:sp>
      <p:sp>
        <p:nvSpPr>
          <p:cNvPr id="141" name="Google Shape;141;p17"/>
          <p:cNvSpPr/>
          <p:nvPr/>
        </p:nvSpPr>
        <p:spPr>
          <a:xfrm>
            <a:off x="3895450" y="1786950"/>
            <a:ext cx="1629600" cy="93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Interpretations bring transparency</a:t>
            </a:r>
            <a:endParaRPr/>
          </a:p>
        </p:txBody>
      </p:sp>
      <p:sp>
        <p:nvSpPr>
          <p:cNvPr id="142" name="Google Shape;142;p17"/>
          <p:cNvSpPr txBox="1"/>
          <p:nvPr/>
        </p:nvSpPr>
        <p:spPr>
          <a:xfrm>
            <a:off x="3518650" y="2882050"/>
            <a:ext cx="2383200" cy="1914300"/>
          </a:xfrm>
          <a:prstGeom prst="rect">
            <a:avLst/>
          </a:prstGeom>
          <a:noFill/>
          <a:ln cap="flat" cmpd="sng" w="28575">
            <a:solidFill>
              <a:srgbClr val="00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Transparency is essential in building trust, especially when model deployment is concerned. It also helps to investigate if the model has taken the right parameters into consideration, which in turn builds trust</a:t>
            </a:r>
            <a:endParaRPr/>
          </a:p>
        </p:txBody>
      </p:sp>
      <p:sp>
        <p:nvSpPr>
          <p:cNvPr id="143" name="Google Shape;143;p17"/>
          <p:cNvSpPr/>
          <p:nvPr/>
        </p:nvSpPr>
        <p:spPr>
          <a:xfrm>
            <a:off x="6996450" y="1786950"/>
            <a:ext cx="1629600" cy="93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Explanatory details can be a differentiation factor</a:t>
            </a:r>
            <a:endParaRPr/>
          </a:p>
        </p:txBody>
      </p:sp>
      <p:sp>
        <p:nvSpPr>
          <p:cNvPr id="144" name="Google Shape;144;p17"/>
          <p:cNvSpPr txBox="1"/>
          <p:nvPr/>
        </p:nvSpPr>
        <p:spPr>
          <a:xfrm>
            <a:off x="6619650" y="2882050"/>
            <a:ext cx="2383200" cy="1914300"/>
          </a:xfrm>
          <a:prstGeom prst="rect">
            <a:avLst/>
          </a:prstGeom>
          <a:noFill/>
          <a:ln cap="flat" cmpd="sng" w="28575">
            <a:solidFill>
              <a:srgbClr val="00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Details explaining the model can help a user choose between 2 very similar models based on what fits their needs better</a:t>
            </a:r>
            <a:endParaRPr/>
          </a:p>
        </p:txBody>
      </p:sp>
      <p:sp>
        <p:nvSpPr>
          <p:cNvPr id="145" name="Google Shape;145;p17"/>
          <p:cNvSpPr/>
          <p:nvPr/>
        </p:nvSpPr>
        <p:spPr>
          <a:xfrm>
            <a:off x="1375700" y="1196150"/>
            <a:ext cx="467100" cy="432900"/>
          </a:xfrm>
          <a:prstGeom prst="pie">
            <a:avLst>
              <a:gd fmla="val 0" name="adj1"/>
              <a:gd fmla="val 16200000" name="adj2"/>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635825" y="1106025"/>
            <a:ext cx="206975" cy="261692"/>
          </a:xfrm>
          <a:prstGeom prst="rect">
            <a:avLst/>
          </a:prstGeom>
        </p:spPr>
        <p:txBody>
          <a:bodyPr>
            <a:prstTxWarp prst="textPlain"/>
          </a:bodyPr>
          <a:lstStyle/>
          <a:p>
            <a:pPr lvl="0" algn="ctr"/>
            <a:r>
              <a:rPr b="0" i="0">
                <a:ln cap="flat" cmpd="sng" w="9525">
                  <a:solidFill>
                    <a:srgbClr val="CC0000"/>
                  </a:solidFill>
                  <a:prstDash val="solid"/>
                  <a:round/>
                  <a:headEnd len="sm" w="sm" type="none"/>
                  <a:tailEnd len="sm" w="sm" type="none"/>
                </a:ln>
                <a:solidFill>
                  <a:srgbClr val="CC0000"/>
                </a:solidFill>
                <a:latin typeface="Arial"/>
              </a:rPr>
              <a:t>?</a:t>
            </a:r>
          </a:p>
        </p:txBody>
      </p:sp>
      <p:grpSp>
        <p:nvGrpSpPr>
          <p:cNvPr id="147" name="Google Shape;147;p17"/>
          <p:cNvGrpSpPr/>
          <p:nvPr/>
        </p:nvGrpSpPr>
        <p:grpSpPr>
          <a:xfrm>
            <a:off x="7541101" y="1162230"/>
            <a:ext cx="540289" cy="500743"/>
            <a:chOff x="-62148000" y="1930075"/>
            <a:chExt cx="309550" cy="319800"/>
          </a:xfrm>
        </p:grpSpPr>
        <p:sp>
          <p:nvSpPr>
            <p:cNvPr id="148" name="Google Shape;148;p17"/>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4416383" y="1217887"/>
            <a:ext cx="551139" cy="308774"/>
            <a:chOff x="5411225" y="2726350"/>
            <a:chExt cx="296950" cy="190625"/>
          </a:xfrm>
        </p:grpSpPr>
        <p:sp>
          <p:nvSpPr>
            <p:cNvPr id="151" name="Google Shape;151;p17"/>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56" name="Shape 156"/>
        <p:cNvGrpSpPr/>
        <p:nvPr/>
      </p:nvGrpSpPr>
      <p:grpSpPr>
        <a:xfrm>
          <a:off x="0" y="0"/>
          <a:ext cx="0" cy="0"/>
          <a:chOff x="0" y="0"/>
          <a:chExt cx="0" cy="0"/>
        </a:xfrm>
      </p:grpSpPr>
      <p:pic>
        <p:nvPicPr>
          <p:cNvPr id="157" name="Google Shape;157;p18"/>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158" name="Google Shape;158;p18"/>
          <p:cNvSpPr txBox="1"/>
          <p:nvPr/>
        </p:nvSpPr>
        <p:spPr>
          <a:xfrm>
            <a:off x="937025" y="1161150"/>
            <a:ext cx="7638900" cy="28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How can we provide </a:t>
            </a:r>
            <a:r>
              <a:rPr lang="en" sz="3000">
                <a:solidFill>
                  <a:srgbClr val="FFFFFF"/>
                </a:solidFill>
              </a:rPr>
              <a:t>interpretive</a:t>
            </a:r>
            <a:r>
              <a:rPr lang="en" sz="3000">
                <a:solidFill>
                  <a:srgbClr val="FFFFFF"/>
                </a:solidFill>
              </a:rPr>
              <a:t> insights for our stock price/trend prediction system to bridge the gap between academia &amp; the industry?</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p:nvPr/>
        </p:nvSpPr>
        <p:spPr>
          <a:xfrm>
            <a:off x="198750" y="1817525"/>
            <a:ext cx="2849100" cy="2052900"/>
          </a:xfrm>
          <a:prstGeom prst="rect">
            <a:avLst/>
          </a:prstGeom>
          <a:noFill/>
          <a:ln cap="flat" cmpd="sng" w="28575">
            <a:solidFill>
              <a:srgbClr val="B7B7B7"/>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180651" y="2209969"/>
            <a:ext cx="29577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Investor’s portfolio performance</a:t>
            </a:r>
            <a:endParaRPr/>
          </a:p>
          <a:p>
            <a:pPr indent="-317500" lvl="0" marL="457200" rtl="0" algn="l">
              <a:spcBef>
                <a:spcPts val="0"/>
              </a:spcBef>
              <a:spcAft>
                <a:spcPts val="0"/>
              </a:spcAft>
              <a:buSzPts val="1400"/>
              <a:buChar char="●"/>
            </a:pPr>
            <a:r>
              <a:rPr lang="en"/>
              <a:t>Long/short recommendations</a:t>
            </a:r>
            <a:endParaRPr/>
          </a:p>
          <a:p>
            <a:pPr indent="-317500" lvl="0" marL="457200" rtl="0" algn="l">
              <a:spcBef>
                <a:spcPts val="0"/>
              </a:spcBef>
              <a:spcAft>
                <a:spcPts val="0"/>
              </a:spcAft>
              <a:buSzPts val="1400"/>
              <a:buChar char="●"/>
            </a:pPr>
            <a:r>
              <a:rPr lang="en"/>
              <a:t>Portfolio diversification </a:t>
            </a:r>
            <a:endParaRPr/>
          </a:p>
        </p:txBody>
      </p:sp>
      <p:sp>
        <p:nvSpPr>
          <p:cNvPr id="165" name="Google Shape;165;p19"/>
          <p:cNvSpPr/>
          <p:nvPr/>
        </p:nvSpPr>
        <p:spPr>
          <a:xfrm>
            <a:off x="6177725" y="1817525"/>
            <a:ext cx="2704500" cy="2052900"/>
          </a:xfrm>
          <a:prstGeom prst="rect">
            <a:avLst/>
          </a:prstGeom>
          <a:noFill/>
          <a:ln cap="flat" cmpd="sng" w="28575">
            <a:solidFill>
              <a:srgbClr val="0B5394"/>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3354800" y="1817525"/>
            <a:ext cx="2524500" cy="2052900"/>
          </a:xfrm>
          <a:prstGeom prst="rect">
            <a:avLst/>
          </a:prstGeom>
          <a:noFill/>
          <a:ln cap="flat" cmpd="sng" w="28575">
            <a:solidFill>
              <a:srgbClr val="9FC5E8"/>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Sixth Sense overview</a:t>
            </a:r>
            <a:endParaRPr b="1" sz="2800">
              <a:solidFill>
                <a:srgbClr val="073763"/>
              </a:solidFill>
            </a:endParaRPr>
          </a:p>
        </p:txBody>
      </p:sp>
      <p:sp>
        <p:nvSpPr>
          <p:cNvPr id="168" name="Google Shape;168;p19"/>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Key offerings </a:t>
            </a:r>
            <a:endParaRPr sz="1500">
              <a:solidFill>
                <a:srgbClr val="3D85C6"/>
              </a:solidFill>
            </a:endParaRPr>
          </a:p>
        </p:txBody>
      </p:sp>
      <p:sp>
        <p:nvSpPr>
          <p:cNvPr id="169" name="Google Shape;169;p19"/>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170" name="Google Shape;170;p19"/>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171" name="Google Shape;171;p19"/>
          <p:cNvSpPr/>
          <p:nvPr/>
        </p:nvSpPr>
        <p:spPr>
          <a:xfrm>
            <a:off x="180648" y="1372225"/>
            <a:ext cx="2957700" cy="3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172" name="Google Shape;172;p19"/>
          <p:cNvSpPr/>
          <p:nvPr/>
        </p:nvSpPr>
        <p:spPr>
          <a:xfrm>
            <a:off x="3138231" y="1372225"/>
            <a:ext cx="2957700" cy="345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173" name="Google Shape;173;p19"/>
          <p:cNvSpPr/>
          <p:nvPr/>
        </p:nvSpPr>
        <p:spPr>
          <a:xfrm>
            <a:off x="6095814" y="1372225"/>
            <a:ext cx="2957700" cy="345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174" name="Google Shape;174;p19"/>
          <p:cNvSpPr txBox="1"/>
          <p:nvPr/>
        </p:nvSpPr>
        <p:spPr>
          <a:xfrm>
            <a:off x="3219749" y="1817525"/>
            <a:ext cx="2704500" cy="72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XGBoost predictions </a:t>
            </a:r>
            <a:r>
              <a:rPr lang="en">
                <a:solidFill>
                  <a:srgbClr val="3D85C6"/>
                </a:solidFill>
              </a:rPr>
              <a:t>(describes impact of each factor on prediction)</a:t>
            </a:r>
            <a:endParaRPr>
              <a:solidFill>
                <a:srgbClr val="3D85C6"/>
              </a:solidFill>
            </a:endParaRPr>
          </a:p>
          <a:p>
            <a:pPr indent="-317500" lvl="0" marL="457200" rtl="0" algn="l">
              <a:spcBef>
                <a:spcPts val="0"/>
              </a:spcBef>
              <a:spcAft>
                <a:spcPts val="0"/>
              </a:spcAft>
              <a:buSzPts val="1400"/>
              <a:buChar char="●"/>
            </a:pPr>
            <a:r>
              <a:rPr lang="en"/>
              <a:t>Future price-line </a:t>
            </a:r>
            <a:endParaRPr/>
          </a:p>
          <a:p>
            <a:pPr indent="-317500" lvl="0" marL="457200" rtl="0" algn="l">
              <a:spcBef>
                <a:spcPts val="0"/>
              </a:spcBef>
              <a:spcAft>
                <a:spcPts val="0"/>
              </a:spcAft>
              <a:buSzPts val="1400"/>
              <a:buChar char="●"/>
            </a:pPr>
            <a:r>
              <a:rPr lang="en"/>
              <a:t>Relevant news &amp; prevailing sentiment</a:t>
            </a:r>
            <a:endParaRPr/>
          </a:p>
          <a:p>
            <a:pPr indent="-317500" lvl="0" marL="457200" rtl="0" algn="l">
              <a:spcBef>
                <a:spcPts val="0"/>
              </a:spcBef>
              <a:spcAft>
                <a:spcPts val="0"/>
              </a:spcAft>
              <a:buSzPts val="1400"/>
              <a:buChar char="●"/>
            </a:pPr>
            <a:r>
              <a:rPr lang="en"/>
              <a:t>Correlation between the stock’s returns &amp; the industry </a:t>
            </a:r>
            <a:endParaRPr/>
          </a:p>
        </p:txBody>
      </p:sp>
      <p:sp>
        <p:nvSpPr>
          <p:cNvPr id="175" name="Google Shape;175;p19"/>
          <p:cNvSpPr txBox="1"/>
          <p:nvPr/>
        </p:nvSpPr>
        <p:spPr>
          <a:xfrm>
            <a:off x="6268475" y="1939700"/>
            <a:ext cx="2429100" cy="72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Correlation between all stocks of an industry</a:t>
            </a:r>
            <a:endParaRPr/>
          </a:p>
          <a:p>
            <a:pPr indent="-317500" lvl="0" marL="457200" rtl="0" algn="l">
              <a:spcBef>
                <a:spcPts val="0"/>
              </a:spcBef>
              <a:spcAft>
                <a:spcPts val="0"/>
              </a:spcAft>
              <a:buSzPts val="1400"/>
              <a:buChar char="●"/>
            </a:pPr>
            <a:r>
              <a:rPr lang="en"/>
              <a:t>Correlation between 2 selected stocks</a:t>
            </a:r>
            <a:endParaRPr/>
          </a:p>
          <a:p>
            <a:pPr indent="-317500" lvl="0" marL="457200" rtl="0" algn="l">
              <a:spcBef>
                <a:spcPts val="0"/>
              </a:spcBef>
              <a:spcAft>
                <a:spcPts val="0"/>
              </a:spcAft>
              <a:buSzPts val="1400"/>
              <a:buChar char="●"/>
            </a:pPr>
            <a:r>
              <a:rPr lang="en"/>
              <a:t>Top 5 related stocks to a stock in the industry</a:t>
            </a:r>
            <a:endParaRPr/>
          </a:p>
        </p:txBody>
      </p:sp>
      <p:sp>
        <p:nvSpPr>
          <p:cNvPr id="176" name="Google Shape;176;p19"/>
          <p:cNvSpPr/>
          <p:nvPr/>
        </p:nvSpPr>
        <p:spPr>
          <a:xfrm>
            <a:off x="859950" y="4035075"/>
            <a:ext cx="7424100" cy="8580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Sixth Sense provides stock price predictions &amp; correlation between stocks while providing interpretative features to assist the investor</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User journey </a:t>
            </a:r>
            <a:endParaRPr b="1" sz="2800">
              <a:solidFill>
                <a:srgbClr val="073763"/>
              </a:solidFill>
            </a:endParaRPr>
          </a:p>
        </p:txBody>
      </p:sp>
      <p:sp>
        <p:nvSpPr>
          <p:cNvPr id="182" name="Google Shape;182;p20"/>
          <p:cNvSpPr txBox="1"/>
          <p:nvPr/>
        </p:nvSpPr>
        <p:spPr>
          <a:xfrm>
            <a:off x="303625" y="611675"/>
            <a:ext cx="862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85C6"/>
                </a:solidFill>
              </a:rPr>
              <a:t>Let’s begin!</a:t>
            </a:r>
            <a:endParaRPr sz="1500">
              <a:solidFill>
                <a:srgbClr val="3D85C6"/>
              </a:solidFill>
            </a:endParaRPr>
          </a:p>
        </p:txBody>
      </p:sp>
      <p:sp>
        <p:nvSpPr>
          <p:cNvPr id="183" name="Google Shape;183;p20"/>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184" name="Google Shape;184;p20"/>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185" name="Google Shape;185;p20"/>
          <p:cNvSpPr/>
          <p:nvPr/>
        </p:nvSpPr>
        <p:spPr>
          <a:xfrm>
            <a:off x="91800" y="1695175"/>
            <a:ext cx="2424000" cy="3338700"/>
          </a:xfrm>
          <a:prstGeom prst="rect">
            <a:avLst/>
          </a:prstGeom>
          <a:solidFill>
            <a:srgbClr val="CFE2F3"/>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On the dashboard the user can will see how his </a:t>
            </a:r>
            <a:r>
              <a:rPr b="1" lang="en"/>
              <a:t>portfolio </a:t>
            </a:r>
            <a:r>
              <a:rPr lang="en"/>
              <a:t>is doing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He will also be given </a:t>
            </a:r>
            <a:r>
              <a:rPr b="1" lang="en"/>
              <a:t>recommendations for long/short strategies</a:t>
            </a:r>
            <a:r>
              <a:rPr lang="en"/>
              <a:t> &amp; </a:t>
            </a:r>
            <a:r>
              <a:rPr b="1" lang="en"/>
              <a:t>portfolio diversification</a:t>
            </a:r>
            <a:endParaRPr b="1"/>
          </a:p>
          <a:p>
            <a:pPr indent="0" lvl="0" marL="0" rtl="0" algn="ctr">
              <a:spcBef>
                <a:spcPts val="0"/>
              </a:spcBef>
              <a:spcAft>
                <a:spcPts val="0"/>
              </a:spcAft>
              <a:buNone/>
            </a:pPr>
            <a:r>
              <a:t/>
            </a:r>
            <a:endParaRPr/>
          </a:p>
          <a:p>
            <a:pPr indent="0" lvl="0" marL="0" rtl="0" algn="l">
              <a:spcBef>
                <a:spcPts val="0"/>
              </a:spcBef>
              <a:spcAft>
                <a:spcPts val="0"/>
              </a:spcAft>
              <a:buNone/>
            </a:pPr>
            <a:r>
              <a:rPr lang="en"/>
              <a:t>Using the </a:t>
            </a:r>
            <a:r>
              <a:rPr b="1" lang="en"/>
              <a:t>navigation bar </a:t>
            </a:r>
            <a:r>
              <a:rPr lang="en"/>
              <a:t>on top, he can view search for specific stocks &amp; industries</a:t>
            </a:r>
            <a:endParaRPr/>
          </a:p>
          <a:p>
            <a:pPr indent="0" lvl="0" marL="0" rtl="0" algn="ctr">
              <a:spcBef>
                <a:spcPts val="0"/>
              </a:spcBef>
              <a:spcAft>
                <a:spcPts val="0"/>
              </a:spcAft>
              <a:buNone/>
            </a:pPr>
            <a:r>
              <a:t/>
            </a:r>
            <a:endParaRPr/>
          </a:p>
        </p:txBody>
      </p:sp>
      <p:sp>
        <p:nvSpPr>
          <p:cNvPr id="186" name="Google Shape;186;p20"/>
          <p:cNvSpPr/>
          <p:nvPr/>
        </p:nvSpPr>
        <p:spPr>
          <a:xfrm>
            <a:off x="859950" y="1190933"/>
            <a:ext cx="2474700" cy="27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187" name="Google Shape;187;p20"/>
          <p:cNvSpPr/>
          <p:nvPr/>
        </p:nvSpPr>
        <p:spPr>
          <a:xfrm>
            <a:off x="3334650" y="1190933"/>
            <a:ext cx="2474700" cy="27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Stocks</a:t>
            </a:r>
            <a:endParaRPr/>
          </a:p>
        </p:txBody>
      </p:sp>
      <p:sp>
        <p:nvSpPr>
          <p:cNvPr id="188" name="Google Shape;188;p20"/>
          <p:cNvSpPr/>
          <p:nvPr/>
        </p:nvSpPr>
        <p:spPr>
          <a:xfrm>
            <a:off x="5809350" y="1190933"/>
            <a:ext cx="2474700" cy="27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a:t>
            </a:r>
            <a:endParaRPr/>
          </a:p>
        </p:txBody>
      </p:sp>
      <p:sp>
        <p:nvSpPr>
          <p:cNvPr id="189" name="Google Shape;189;p20"/>
          <p:cNvSpPr/>
          <p:nvPr/>
        </p:nvSpPr>
        <p:spPr>
          <a:xfrm>
            <a:off x="859950" y="1087113"/>
            <a:ext cx="2474700" cy="478500"/>
          </a:xfrm>
          <a:prstGeom prst="rect">
            <a:avLst/>
          </a:prstGeom>
          <a:solidFill>
            <a:srgbClr val="FFFF00">
              <a:alpha val="24580"/>
            </a:srgbClr>
          </a:solidFill>
          <a:ln cap="flat" cmpd="sng" w="38100">
            <a:solidFill>
              <a:srgbClr val="07376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0"/>
          <p:cNvPicPr preferRelativeResize="0"/>
          <p:nvPr/>
        </p:nvPicPr>
        <p:blipFill rotWithShape="1">
          <a:blip r:embed="rId4">
            <a:alphaModFix/>
          </a:blip>
          <a:srcRect b="4104" l="3786" r="1784" t="9112"/>
          <a:stretch/>
        </p:blipFill>
        <p:spPr>
          <a:xfrm>
            <a:off x="2624300" y="1695175"/>
            <a:ext cx="6458100" cy="3338600"/>
          </a:xfrm>
          <a:prstGeom prst="rect">
            <a:avLst/>
          </a:prstGeom>
          <a:noFill/>
          <a:ln>
            <a:noFill/>
          </a:ln>
        </p:spPr>
      </p:pic>
      <p:sp>
        <p:nvSpPr>
          <p:cNvPr id="191" name="Google Shape;191;p20"/>
          <p:cNvSpPr/>
          <p:nvPr/>
        </p:nvSpPr>
        <p:spPr>
          <a:xfrm>
            <a:off x="2624300" y="1945350"/>
            <a:ext cx="2101800" cy="27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778750" y="1945350"/>
            <a:ext cx="2149200" cy="27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6980600" y="1945350"/>
            <a:ext cx="2149200" cy="27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261600" y="134700"/>
            <a:ext cx="888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rPr>
              <a:t>Pain-points</a:t>
            </a:r>
            <a:endParaRPr b="1" sz="2800">
              <a:solidFill>
                <a:srgbClr val="073763"/>
              </a:solidFill>
            </a:endParaRPr>
          </a:p>
        </p:txBody>
      </p:sp>
      <p:sp>
        <p:nvSpPr>
          <p:cNvPr id="199" name="Google Shape;199;p21"/>
          <p:cNvSpPr/>
          <p:nvPr/>
        </p:nvSpPr>
        <p:spPr>
          <a:xfrm>
            <a:off x="91800" y="236375"/>
            <a:ext cx="169800" cy="721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pic>
        <p:nvPicPr>
          <p:cNvPr id="200" name="Google Shape;200;p21"/>
          <p:cNvPicPr preferRelativeResize="0"/>
          <p:nvPr/>
        </p:nvPicPr>
        <p:blipFill>
          <a:blip r:embed="rId3">
            <a:alphaModFix/>
          </a:blip>
          <a:stretch>
            <a:fillRect/>
          </a:stretch>
        </p:blipFill>
        <p:spPr>
          <a:xfrm>
            <a:off x="7632750" y="236375"/>
            <a:ext cx="1449644" cy="345900"/>
          </a:xfrm>
          <a:prstGeom prst="rect">
            <a:avLst/>
          </a:prstGeom>
          <a:noFill/>
          <a:ln>
            <a:noFill/>
          </a:ln>
        </p:spPr>
      </p:pic>
      <p:sp>
        <p:nvSpPr>
          <p:cNvPr id="201" name="Google Shape;201;p21"/>
          <p:cNvSpPr/>
          <p:nvPr/>
        </p:nvSpPr>
        <p:spPr>
          <a:xfrm>
            <a:off x="1698213" y="878938"/>
            <a:ext cx="2342700" cy="939600"/>
          </a:xfrm>
          <a:prstGeom prst="wedgeRoundRectCallout">
            <a:avLst>
              <a:gd fmla="val 29995" name="adj1"/>
              <a:gd fmla="val 6527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5756788" y="933336"/>
            <a:ext cx="1950600" cy="996000"/>
          </a:xfrm>
          <a:prstGeom prst="wedgeRoundRectCallout">
            <a:avLst>
              <a:gd fmla="val -49868" name="adj1"/>
              <a:gd fmla="val 74421"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1790013" y="1063738"/>
            <a:ext cx="2250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Looks great! Why is the future price rising though?</a:t>
            </a:r>
            <a:endParaRPr/>
          </a:p>
        </p:txBody>
      </p:sp>
      <p:sp>
        <p:nvSpPr>
          <p:cNvPr id="204" name="Google Shape;204;p21"/>
          <p:cNvSpPr txBox="1"/>
          <p:nvPr/>
        </p:nvSpPr>
        <p:spPr>
          <a:xfrm>
            <a:off x="5852490" y="933346"/>
            <a:ext cx="1854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Wait, I don’t understand either. Is there no explanation on the website?</a:t>
            </a:r>
            <a:endParaRPr/>
          </a:p>
        </p:txBody>
      </p:sp>
      <p:pic>
        <p:nvPicPr>
          <p:cNvPr id="205" name="Google Shape;205;p21"/>
          <p:cNvPicPr preferRelativeResize="0"/>
          <p:nvPr/>
        </p:nvPicPr>
        <p:blipFill rotWithShape="1">
          <a:blip r:embed="rId4">
            <a:alphaModFix/>
          </a:blip>
          <a:srcRect b="15838" l="14879" r="15849" t="32921"/>
          <a:stretch/>
        </p:blipFill>
        <p:spPr>
          <a:xfrm>
            <a:off x="2591494" y="1870473"/>
            <a:ext cx="3768830" cy="2474890"/>
          </a:xfrm>
          <a:prstGeom prst="rect">
            <a:avLst/>
          </a:prstGeom>
          <a:noFill/>
          <a:ln>
            <a:noFill/>
          </a:ln>
        </p:spPr>
      </p:pic>
      <p:sp>
        <p:nvSpPr>
          <p:cNvPr id="206" name="Google Shape;206;p21"/>
          <p:cNvSpPr/>
          <p:nvPr/>
        </p:nvSpPr>
        <p:spPr>
          <a:xfrm>
            <a:off x="990750" y="4348675"/>
            <a:ext cx="7424100" cy="572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rPr>
              <a:t>Lack of interpretability leads to delay in efficient decision-making </a:t>
            </a:r>
            <a:endParaRPr b="1" sz="1500">
              <a:solidFill>
                <a:srgbClr val="FFFFFF"/>
              </a:solidFill>
            </a:endParaRPr>
          </a:p>
          <a:p>
            <a:pPr indent="0" lvl="0" marL="0" rtl="0" algn="ctr">
              <a:spcBef>
                <a:spcPts val="0"/>
              </a:spcBef>
              <a:spcAft>
                <a:spcPts val="0"/>
              </a:spcAft>
              <a:buNone/>
            </a:pPr>
            <a:r>
              <a:rPr b="1" lang="en" sz="1500">
                <a:solidFill>
                  <a:srgbClr val="FFFFFF"/>
                </a:solidFill>
              </a:rPr>
              <a:t>&amp; distrust on the model</a:t>
            </a:r>
            <a:endParaRPr b="1" sz="15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